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65" r:id="rId4"/>
    <p:sldId id="266" r:id="rId5"/>
    <p:sldId id="267" r:id="rId6"/>
    <p:sldId id="268" r:id="rId7"/>
    <p:sldId id="269" r:id="rId8"/>
    <p:sldId id="270" r:id="rId9"/>
    <p:sldId id="27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6B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6327"/>
  </p:normalViewPr>
  <p:slideViewPr>
    <p:cSldViewPr snapToGrid="0" snapToObjects="1">
      <p:cViewPr varScale="1">
        <p:scale>
          <a:sx n="70" d="100"/>
          <a:sy n="70" d="100"/>
        </p:scale>
        <p:origin x="53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68" d="100"/>
          <a:sy n="168" d="100"/>
        </p:scale>
        <p:origin x="5432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5DB91C-B652-A824-4CDF-0AACA086F9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004DBF-8480-73C2-F713-C59A2333E2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33D44-F466-884B-B1E0-2D34487441F7}" type="datetimeFigureOut">
              <a:rPr lang="en-SI" smtClean="0"/>
              <a:t>08/17/2022</a:t>
            </a:fld>
            <a:endParaRPr lang="en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A6A286-610F-9225-4CC4-7D5B301657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AD0775-71BD-32F3-EC45-D5887CD75C1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F0A27-34DA-F542-AFDF-73704E216BAB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782772444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112F9E-9AC2-0642-A6CF-D0C9390C7F9A}" type="datetimeFigureOut">
              <a:rPr lang="en-SI" smtClean="0"/>
              <a:t>08/17/2022</a:t>
            </a:fld>
            <a:endParaRPr lang="en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49100-9ED4-BF4C-A0AA-197BA2717F4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44665216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00F8AF6-3754-148B-DBB4-18EB814BAA5D}"/>
              </a:ext>
            </a:extLst>
          </p:cNvPr>
          <p:cNvSpPr/>
          <p:nvPr userDrawn="1"/>
        </p:nvSpPr>
        <p:spPr>
          <a:xfrm>
            <a:off x="0" y="1147729"/>
            <a:ext cx="11149374" cy="5719693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8938" y="2447717"/>
            <a:ext cx="6615414" cy="3435974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1009" y="1787852"/>
            <a:ext cx="6571272" cy="569129"/>
          </a:xfrm>
        </p:spPr>
        <p:txBody>
          <a:bodyPr anchor="b"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A9CBB6-8827-1E61-5A4B-5DB9BD41F4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11139" y="6013450"/>
            <a:ext cx="469900" cy="685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D5403E-8DCC-5F96-4E49-524109FD9F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009" y="535855"/>
            <a:ext cx="2117768" cy="3473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587B82-E6B2-50D2-6249-9D46C19E233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84902" y="2356981"/>
            <a:ext cx="3616129" cy="451044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F10FBE6-7939-1FC3-7FAB-10953C942FC4}"/>
              </a:ext>
            </a:extLst>
          </p:cNvPr>
          <p:cNvSpPr txBox="1"/>
          <p:nvPr userDrawn="1"/>
        </p:nvSpPr>
        <p:spPr>
          <a:xfrm>
            <a:off x="4635062" y="7819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SI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89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0A68166-2A0C-F953-3850-73B6BF8DC2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42214" y="5089108"/>
            <a:ext cx="1418163" cy="176889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009" y="2049516"/>
            <a:ext cx="10515600" cy="4121139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1009" y="1314315"/>
            <a:ext cx="10515600" cy="546099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640A1C-36B3-9F4A-D196-F163176B58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9C0C2A0-A92D-B5C9-DC7A-D7DAF3D68C64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0A9A906-71C3-42B5-2D51-B10E493D9EF6}"/>
              </a:ext>
            </a:extLst>
          </p:cNvPr>
          <p:cNvSpPr txBox="1"/>
          <p:nvPr userDrawn="1"/>
        </p:nvSpPr>
        <p:spPr>
          <a:xfrm>
            <a:off x="4332364" y="882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SI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0A5DCA-14B9-26C0-A3B4-C052080C64A5}"/>
              </a:ext>
            </a:extLst>
          </p:cNvPr>
          <p:cNvSpPr txBox="1"/>
          <p:nvPr userDrawn="1"/>
        </p:nvSpPr>
        <p:spPr>
          <a:xfrm>
            <a:off x="7693572" y="1954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SI" dirty="0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93711B0D-2B5B-9A96-3CB5-2A8CF9AB6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1.1 delavnica: </a:t>
            </a:r>
            <a:r>
              <a:rPr lang="en-US" dirty="0" err="1"/>
              <a:t>Naslov</a:t>
            </a:r>
            <a:r>
              <a:rPr lang="en-US" dirty="0"/>
              <a:t> </a:t>
            </a:r>
            <a:r>
              <a:rPr lang="en-US" dirty="0" err="1"/>
              <a:t>delavnice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00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009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C45794-6E33-00A7-B3C2-8F514027BF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42214" y="5089108"/>
            <a:ext cx="1418163" cy="17688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3F3F9D-3D45-A3BC-E09D-129C501B91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1A747F-9E75-0703-07E9-2C8D470B9D0A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661E660-DF49-28EE-CE1A-96F8EE36E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1.1 delavnica: </a:t>
            </a:r>
            <a:r>
              <a:rPr lang="en-US" dirty="0" err="1"/>
              <a:t>Naslov</a:t>
            </a:r>
            <a:r>
              <a:rPr lang="en-US" dirty="0"/>
              <a:t> </a:t>
            </a:r>
            <a:r>
              <a:rPr lang="en-US" dirty="0" err="1"/>
              <a:t>delavnice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1010" y="2141537"/>
            <a:ext cx="5144836" cy="435133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41537"/>
            <a:ext cx="5064409" cy="435133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975BC0-28CE-8F21-E786-33AF1E74BE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42214" y="5089108"/>
            <a:ext cx="1418163" cy="17688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3380B8-CE07-65CA-653A-9C9BCDDF9F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8C06D7E-087F-B529-8342-1D0779987CFE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0C385920-97F1-8C96-DC79-58A64CD47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1.1 delavnica: </a:t>
            </a:r>
            <a:r>
              <a:rPr lang="en-US" dirty="0" err="1"/>
              <a:t>Naslov</a:t>
            </a:r>
            <a:r>
              <a:rPr lang="en-US" dirty="0"/>
              <a:t> </a:t>
            </a:r>
            <a:r>
              <a:rPr lang="en-US" dirty="0" err="1"/>
              <a:t>delavnice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0F12B0D-D881-41DF-DDFF-410E3764C7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1009" y="1314315"/>
            <a:ext cx="10515600" cy="546099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009" y="1958975"/>
            <a:ext cx="5157787" cy="54609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1009" y="2505075"/>
            <a:ext cx="5157787" cy="3684588"/>
          </a:xfrm>
        </p:spPr>
        <p:txBody>
          <a:bodyPr/>
          <a:lstStyle>
            <a:lvl1pPr>
              <a:buClr>
                <a:schemeClr val="tx1"/>
              </a:buClr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 sz="1800"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 sz="1600"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 sz="16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FEB79B-1F1E-23FE-93F4-008E7AB8FF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42214" y="5089108"/>
            <a:ext cx="1418163" cy="17688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BF07FC-5286-7393-04F6-7141E2FEF9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F6B0E2C-467D-13EE-B7F0-EB92C5DDE995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CB6CF924-650A-2FA2-2136-EA8259354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1.1 delavnica: </a:t>
            </a:r>
            <a:r>
              <a:rPr lang="en-US" dirty="0" err="1"/>
              <a:t>Naslov</a:t>
            </a:r>
            <a:r>
              <a:rPr lang="en-US" dirty="0"/>
              <a:t> </a:t>
            </a:r>
            <a:r>
              <a:rPr lang="en-US" dirty="0" err="1"/>
              <a:t>delavnice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6FE91A7-0EB3-121F-EE88-D1EAEC3174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1009" y="1314315"/>
            <a:ext cx="10515600" cy="546099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980BD4A-0BED-BC2B-6EC8-D7643E64FB7C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078822" y="1958975"/>
            <a:ext cx="5157787" cy="54609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4EC2E1C4-DCC6-FD9C-924B-7B62141B6EA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078821" y="2505074"/>
            <a:ext cx="5157787" cy="3684588"/>
          </a:xfrm>
        </p:spPr>
        <p:txBody>
          <a:bodyPr/>
          <a:lstStyle>
            <a:lvl1pPr>
              <a:buClr>
                <a:schemeClr val="tx1"/>
              </a:buClr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 sz="1800"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 sz="1600"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 sz="16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48AF695-719A-6805-BCD8-6DD2597E56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42214" y="5089108"/>
            <a:ext cx="1418163" cy="176889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0CA003A-7FE0-D9FF-7806-A8D2F37969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1009" y="1314315"/>
            <a:ext cx="10515600" cy="546099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BBC2F8-0D82-D544-DA11-898F24AC2D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20AFB5A-EA9F-4FF2-6F7E-FA131F3958AD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DA245FA2-6926-2160-236F-20F558937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1.1 delavnica: </a:t>
            </a:r>
            <a:r>
              <a:rPr lang="en-US" dirty="0" err="1"/>
              <a:t>Naslov</a:t>
            </a:r>
            <a:r>
              <a:rPr lang="en-US" dirty="0"/>
              <a:t> </a:t>
            </a:r>
            <a:r>
              <a:rPr lang="en-US" dirty="0" err="1"/>
              <a:t>delavnice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5D25FB-EE80-BCD4-4EF9-668E377D0B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42214" y="5089108"/>
            <a:ext cx="1418163" cy="17688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2B7C75-BEAF-041E-8E56-BC692EC0B2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076111E-3CDC-0288-96EF-71BB35CF51BB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12A939A7-E0F7-2E20-0832-193EBF74D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1.1 delavnica: </a:t>
            </a:r>
            <a:r>
              <a:rPr lang="en-US" dirty="0" err="1"/>
              <a:t>Naslov</a:t>
            </a:r>
            <a:r>
              <a:rPr lang="en-US" dirty="0"/>
              <a:t> </a:t>
            </a:r>
            <a:r>
              <a:rPr lang="en-US" dirty="0" err="1"/>
              <a:t>delavnice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009" y="1187092"/>
            <a:ext cx="3932237" cy="128528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7091"/>
            <a:ext cx="6053421" cy="5096867"/>
          </a:xfrm>
        </p:spPr>
        <p:txBody>
          <a:bodyPr/>
          <a:lstStyle>
            <a:lvl1pPr>
              <a:buClr>
                <a:schemeClr val="tx1"/>
              </a:buClr>
              <a:defRPr sz="3200"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 sz="2800"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 sz="2400"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1009" y="2472376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8D65A1-39F4-8327-D920-EB6486CB43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42214" y="5089108"/>
            <a:ext cx="1418163" cy="17688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3C8CD0-01BC-9105-4339-739FB2C1F7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278E6C9-1508-02B2-1361-F19D34735328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3B3013C7-DACA-2C83-C104-FE40D1819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1.1 delavnica: </a:t>
            </a:r>
            <a:r>
              <a:rPr lang="en-US" dirty="0" err="1"/>
              <a:t>Naslov</a:t>
            </a:r>
            <a:r>
              <a:rPr lang="en-US" dirty="0"/>
              <a:t> </a:t>
            </a:r>
            <a:r>
              <a:rPr lang="en-US" dirty="0" err="1"/>
              <a:t>delavnice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187091"/>
            <a:ext cx="6053421" cy="509686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4B0A53-9339-8CA0-F53F-4C72BEE698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42214" y="5089108"/>
            <a:ext cx="1418163" cy="17688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BA1149-7188-CBC8-4144-724A1B4955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DDAC2CF-96FC-27C8-10EB-3577CED54D0B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E2C9042B-3FC9-D058-E280-2746AF228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1.1 delavnica: </a:t>
            </a:r>
            <a:r>
              <a:rPr lang="en-US" dirty="0" err="1"/>
              <a:t>Naslov</a:t>
            </a:r>
            <a:r>
              <a:rPr lang="en-US" dirty="0"/>
              <a:t> </a:t>
            </a:r>
            <a:r>
              <a:rPr lang="en-US" dirty="0" err="1"/>
              <a:t>delavnice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51373B7-7021-4EA5-3DD7-93773B759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009" y="1187092"/>
            <a:ext cx="3932237" cy="128528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208924E-B9F7-C5D6-531A-AFEDB4C4DE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1009" y="2472376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1.1 delavnica: </a:t>
            </a:r>
            <a:r>
              <a:rPr lang="en-US" dirty="0" err="1"/>
              <a:t>Naslov</a:t>
            </a:r>
            <a:r>
              <a:rPr lang="en-US" dirty="0"/>
              <a:t> </a:t>
            </a:r>
            <a:r>
              <a:rPr lang="en-US" dirty="0" err="1"/>
              <a:t>delavnice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video.arnes.si/watch/chv5wwzrg3j9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222C6-FA18-3378-5913-D1DF1CB449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base"/>
            <a:r>
              <a:rPr lang="sl-SI" dirty="0"/>
              <a:t>Učeča se šolska skupnost v očeh učiteljev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6C11D5-C137-3150-635E-E7549524FA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2</a:t>
            </a:r>
            <a:r>
              <a:rPr lang="en-SI" dirty="0" smtClean="0"/>
              <a:t>.1 </a:t>
            </a:r>
            <a:r>
              <a:rPr lang="en-SI" dirty="0"/>
              <a:t>delavnica:</a:t>
            </a:r>
          </a:p>
        </p:txBody>
      </p:sp>
    </p:spTree>
    <p:extLst>
      <p:ext uri="{BB962C8B-B14F-4D97-AF65-F5344CB8AC3E}">
        <p14:creationId xmlns:p14="http://schemas.microsoft.com/office/powerpoint/2010/main" val="264859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061786-B57E-DF5A-7CB3-EFF607DC7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dirty="0" smtClean="0"/>
              <a:t>Razpravljati </a:t>
            </a:r>
            <a:r>
              <a:rPr lang="sl-SI" dirty="0"/>
              <a:t>o načelih učeče se šolske </a:t>
            </a:r>
            <a:r>
              <a:rPr lang="sl-SI" dirty="0" smtClean="0"/>
              <a:t>skupnosti.</a:t>
            </a:r>
          </a:p>
          <a:p>
            <a:pPr lvl="0"/>
            <a:r>
              <a:rPr lang="sl-SI" dirty="0" smtClean="0"/>
              <a:t>Razmisliti</a:t>
            </a:r>
            <a:r>
              <a:rPr lang="sl-SI" dirty="0"/>
              <a:t>, kako učinkovito se načela učeče se šolske skupnosti udejanjajo na </a:t>
            </a:r>
            <a:r>
              <a:rPr lang="sl-SI" dirty="0" smtClean="0"/>
              <a:t>šoli.</a:t>
            </a:r>
          </a:p>
          <a:p>
            <a:pPr lvl="0"/>
            <a:r>
              <a:rPr lang="sl-SI" dirty="0" smtClean="0"/>
              <a:t>Sprejeti </a:t>
            </a:r>
            <a:r>
              <a:rPr lang="sl-SI" dirty="0"/>
              <a:t>dogovor o dejavnostih, ki jih boste vpeljali pri svojem pouku in na nivoju šole.</a:t>
            </a:r>
          </a:p>
          <a:p>
            <a:pPr marL="0" lvl="0" indent="0">
              <a:buNone/>
            </a:pPr>
            <a:endParaRPr lang="sl-SI" dirty="0" err="1" smtClean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72F402-5238-6815-6DA9-14D1CD0C9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b="0" dirty="0" smtClean="0">
                <a:latin typeface="+mj-lt"/>
              </a:rPr>
              <a:t>NA</a:t>
            </a:r>
            <a:r>
              <a:rPr lang="sl-SI" b="0" dirty="0" smtClean="0">
                <a:latin typeface="+mj-lt"/>
              </a:rPr>
              <a:t>MEN DELAVNICE</a:t>
            </a:r>
            <a:endParaRPr lang="en-SI" b="0" dirty="0">
              <a:latin typeface="+mj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2D4B1B-12CB-4776-006D-068F93F06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r>
              <a:rPr lang="sl-SI" dirty="0" smtClean="0"/>
              <a:t>2</a:t>
            </a:r>
            <a:r>
              <a:rPr lang="en-US" dirty="0" smtClean="0"/>
              <a:t>.1 </a:t>
            </a:r>
            <a:r>
              <a:rPr lang="en-US" dirty="0"/>
              <a:t>delavnica: </a:t>
            </a:r>
            <a:r>
              <a:rPr lang="sl-SI" dirty="0"/>
              <a:t>Učeča se šolska skupnost v očeh učiteljev</a:t>
            </a:r>
          </a:p>
        </p:txBody>
      </p:sp>
    </p:spTree>
    <p:extLst>
      <p:ext uri="{BB962C8B-B14F-4D97-AF65-F5344CB8AC3E}">
        <p14:creationId xmlns:p14="http://schemas.microsoft.com/office/powerpoint/2010/main" val="367235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D739B4-B994-0903-9602-3CF7A21CF1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1009" y="1980173"/>
            <a:ext cx="10951037" cy="4351338"/>
          </a:xfrm>
        </p:spPr>
        <p:txBody>
          <a:bodyPr>
            <a:normAutofit/>
          </a:bodyPr>
          <a:lstStyle/>
          <a:p>
            <a:pPr lvl="0"/>
            <a:r>
              <a:rPr lang="sl-SI" dirty="0"/>
              <a:t>Oglejte si video </a:t>
            </a:r>
            <a:r>
              <a:rPr lang="sl-SI" i="1" dirty="0">
                <a:hlinkClick r:id="rId2"/>
              </a:rPr>
              <a:t>Uspešna šola</a:t>
            </a:r>
            <a:r>
              <a:rPr lang="sl-SI" i="1" dirty="0"/>
              <a:t>.</a:t>
            </a:r>
            <a:r>
              <a:rPr lang="sl-SI" dirty="0"/>
              <a:t> </a:t>
            </a:r>
          </a:p>
          <a:p>
            <a:pPr marL="0" lvl="0" indent="0">
              <a:buNone/>
            </a:pPr>
            <a:endParaRPr lang="sl-SI" sz="2000" b="1" dirty="0"/>
          </a:p>
          <a:p>
            <a:pPr lvl="0"/>
            <a:endParaRPr lang="sl-SI" i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BE9AB5-39CB-F192-F00C-E5A1BA47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r>
              <a:rPr lang="sl-SI" dirty="0"/>
              <a:t>2</a:t>
            </a:r>
            <a:r>
              <a:rPr lang="en-US" dirty="0"/>
              <a:t>.1 delavnica: </a:t>
            </a:r>
            <a:r>
              <a:rPr lang="sl-SI" dirty="0"/>
              <a:t>Učeča se šolska skupnost v očeh učiteljev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0831CB-AA2F-FB11-A025-DA3F24478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0" dirty="0" smtClean="0">
                <a:latin typeface="+mj-lt"/>
              </a:rPr>
              <a:t>POTEK DELAVNICE</a:t>
            </a:r>
            <a:endParaRPr lang="en-SI" b="0" dirty="0">
              <a:latin typeface="+mj-lt"/>
            </a:endParaRPr>
          </a:p>
        </p:txBody>
      </p:sp>
      <p:pic>
        <p:nvPicPr>
          <p:cNvPr id="6" name="Označba mesta vsebine 5"/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17355" t="21543" r="16522" b="18659"/>
          <a:stretch/>
        </p:blipFill>
        <p:spPr>
          <a:xfrm>
            <a:off x="3415552" y="2848628"/>
            <a:ext cx="5365377" cy="303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82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D739B4-B994-0903-9602-3CF7A21CF1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1010" y="2141537"/>
            <a:ext cx="10050084" cy="4351338"/>
          </a:xfrm>
        </p:spPr>
        <p:txBody>
          <a:bodyPr>
            <a:normAutofit/>
          </a:bodyPr>
          <a:lstStyle/>
          <a:p>
            <a:pPr lvl="0"/>
            <a:r>
              <a:rPr lang="sl-SI" dirty="0"/>
              <a:t>Če ste izvedli delavnice 1.1–1.3, ponovno preglejte plakat </a:t>
            </a:r>
            <a:r>
              <a:rPr lang="sl-SI" i="1" dirty="0"/>
              <a:t>Kriteriji uspešne šole</a:t>
            </a:r>
            <a:r>
              <a:rPr lang="sl-SI" dirty="0"/>
              <a:t>.</a:t>
            </a:r>
          </a:p>
          <a:p>
            <a:pPr marL="0" lvl="0" indent="0">
              <a:buNone/>
            </a:pPr>
            <a:endParaRPr lang="sl-SI" dirty="0"/>
          </a:p>
          <a:p>
            <a:pPr lvl="0" fontAlgn="base"/>
            <a:r>
              <a:rPr lang="sl-SI" dirty="0"/>
              <a:t>Vsak </a:t>
            </a:r>
            <a:r>
              <a:rPr lang="sl-SI" b="1" dirty="0"/>
              <a:t>izbere načelo, ki vas najbolj nagovori</a:t>
            </a:r>
            <a:r>
              <a:rPr lang="sl-SI" dirty="0"/>
              <a:t>, zapisano </a:t>
            </a:r>
            <a:r>
              <a:rPr lang="sl-SI"/>
              <a:t>na </a:t>
            </a:r>
            <a:r>
              <a:rPr lang="sl-SI" smtClean="0"/>
              <a:t>shemi </a:t>
            </a:r>
            <a:r>
              <a:rPr lang="sl-SI" i="1" dirty="0"/>
              <a:t>Načela učeče se šolske skupnosti</a:t>
            </a:r>
            <a:r>
              <a:rPr lang="sl-SI" dirty="0"/>
              <a:t>. Učitelji, ki ste izbrali isto načelo, </a:t>
            </a:r>
            <a:r>
              <a:rPr lang="sl-SI" b="1" dirty="0"/>
              <a:t>oblikujte skupine po 4 </a:t>
            </a:r>
            <a:r>
              <a:rPr lang="sl-SI" dirty="0"/>
              <a:t>in</a:t>
            </a:r>
            <a:r>
              <a:rPr lang="sl-SI" b="1" dirty="0"/>
              <a:t> </a:t>
            </a:r>
            <a:r>
              <a:rPr lang="sl-SI" dirty="0"/>
              <a:t>si razdelite vloge: vodja, zapisnikar, poročevalec in merilec časa.</a:t>
            </a:r>
            <a:endParaRPr lang="sl-SI" i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BE9AB5-39CB-F192-F00C-E5A1BA47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r>
              <a:rPr lang="sl-SI" dirty="0"/>
              <a:t>2</a:t>
            </a:r>
            <a:r>
              <a:rPr lang="en-US" dirty="0"/>
              <a:t>.1 delavnica: </a:t>
            </a:r>
            <a:r>
              <a:rPr lang="sl-SI" dirty="0"/>
              <a:t>Učeča se šolska skupnost v očeh učiteljev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0831CB-AA2F-FB11-A025-DA3F24478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0" dirty="0" smtClean="0">
                <a:latin typeface="+mj-lt"/>
              </a:rPr>
              <a:t>POTEK DELAVNICE</a:t>
            </a:r>
            <a:endParaRPr lang="en-SI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5866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BE9AB5-39CB-F192-F00C-E5A1BA47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r>
              <a:rPr lang="sl-SI" dirty="0"/>
              <a:t>2</a:t>
            </a:r>
            <a:r>
              <a:rPr lang="en-US" dirty="0"/>
              <a:t>.1 delavnica: </a:t>
            </a:r>
            <a:r>
              <a:rPr lang="sl-SI" dirty="0"/>
              <a:t>Učeča se šolska skupnost v očeh učiteljev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0831CB-AA2F-FB11-A025-DA3F24478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0" dirty="0" smtClean="0">
                <a:latin typeface="+mj-lt"/>
              </a:rPr>
              <a:t>POTEK DELAVNICE</a:t>
            </a:r>
            <a:endParaRPr lang="en-SI" b="0" dirty="0">
              <a:latin typeface="+mj-lt"/>
            </a:endParaRPr>
          </a:p>
        </p:txBody>
      </p:sp>
      <p:pic>
        <p:nvPicPr>
          <p:cNvPr id="6" name="Slika 5" descr="Z:\SKUPNA\1 PUBLIKACIJE V DELU\KAKO Pedagoško vodenje\gradivo\ILUSTRACIJE\JPGji\Delavnica 2.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695" y="2086472"/>
            <a:ext cx="6178210" cy="44644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201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D739B4-B994-0903-9602-3CF7A21CF1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1010" y="2141537"/>
            <a:ext cx="10050084" cy="4351338"/>
          </a:xfrm>
        </p:spPr>
        <p:txBody>
          <a:bodyPr>
            <a:normAutofit/>
          </a:bodyPr>
          <a:lstStyle/>
          <a:p>
            <a:pPr lvl="0" fontAlgn="base"/>
            <a:r>
              <a:rPr lang="sl-SI" dirty="0"/>
              <a:t>Vsak član zase </a:t>
            </a:r>
            <a:r>
              <a:rPr lang="sl-SI" b="1" dirty="0"/>
              <a:t>prebere spodnja vprašanja </a:t>
            </a:r>
            <a:r>
              <a:rPr lang="sl-SI" dirty="0"/>
              <a:t>ter razmisli o odgovorih. V skupini vsak član </a:t>
            </a:r>
            <a:r>
              <a:rPr lang="sl-SI" b="1" dirty="0"/>
              <a:t>poda odgovor</a:t>
            </a:r>
            <a:r>
              <a:rPr lang="sl-SI" dirty="0"/>
              <a:t>, za kar ima na razpolago 5 minut.</a:t>
            </a:r>
          </a:p>
          <a:p>
            <a:pPr marL="0" indent="0" fontAlgn="base">
              <a:buNone/>
            </a:pPr>
            <a:r>
              <a:rPr lang="sl-SI" dirty="0"/>
              <a:t> </a:t>
            </a:r>
          </a:p>
          <a:p>
            <a:pPr marL="457200" lvl="1" indent="0" fontAlgn="base">
              <a:buNone/>
            </a:pPr>
            <a:r>
              <a:rPr lang="sl-SI" dirty="0"/>
              <a:t>VPRAŠANJA:</a:t>
            </a:r>
          </a:p>
          <a:p>
            <a:pPr marL="971550" lvl="1" indent="-514350">
              <a:buFont typeface="+mj-lt"/>
              <a:buAutoNum type="arabicPeriod"/>
            </a:pPr>
            <a:r>
              <a:rPr lang="sl-SI" i="1" dirty="0">
                <a:solidFill>
                  <a:schemeClr val="accent1"/>
                </a:solidFill>
              </a:rPr>
              <a:t>Kako razumem izbrano načelo in zakaj je zame pomembno? </a:t>
            </a:r>
            <a:endParaRPr lang="sl-SI" dirty="0">
              <a:solidFill>
                <a:schemeClr val="accent1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sl-SI" i="1" dirty="0">
                <a:solidFill>
                  <a:schemeClr val="accent1"/>
                </a:solidFill>
              </a:rPr>
              <a:t>V kolikšni meri to načelo že živi na naši šoli oz. pri mojem pouku?</a:t>
            </a:r>
            <a:endParaRPr lang="sl-SI" dirty="0">
              <a:solidFill>
                <a:schemeClr val="accent1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sl-SI" i="1" dirty="0">
                <a:solidFill>
                  <a:schemeClr val="accent1"/>
                </a:solidFill>
              </a:rPr>
              <a:t>S katerimi dejavnostmi bi lahko pripomogel/-la k temu, da se bi načelo še v večji meri udejanjalo pri mojem poku?</a:t>
            </a:r>
            <a:endParaRPr lang="sl-SI" dirty="0">
              <a:solidFill>
                <a:schemeClr val="accent1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sl-SI" i="1" dirty="0">
                <a:solidFill>
                  <a:schemeClr val="accent1"/>
                </a:solidFill>
              </a:rPr>
              <a:t>Kaj mi pri tem lahko predstavlja oviro?</a:t>
            </a:r>
            <a:endParaRPr lang="sl-SI" dirty="0">
              <a:solidFill>
                <a:schemeClr val="accent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BE9AB5-39CB-F192-F00C-E5A1BA47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r>
              <a:rPr lang="sl-SI" dirty="0"/>
              <a:t>2</a:t>
            </a:r>
            <a:r>
              <a:rPr lang="en-US" dirty="0"/>
              <a:t>.1 delavnica: </a:t>
            </a:r>
            <a:r>
              <a:rPr lang="sl-SI" dirty="0"/>
              <a:t>Učeča se šolska skupnost v očeh učiteljev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0831CB-AA2F-FB11-A025-DA3F24478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0" dirty="0" smtClean="0">
                <a:latin typeface="+mj-lt"/>
              </a:rPr>
              <a:t>POTEK DELAVNICE</a:t>
            </a:r>
            <a:endParaRPr lang="en-SI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1333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D739B4-B994-0903-9602-3CF7A21CF1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1010" y="2141537"/>
            <a:ext cx="10050084" cy="4351338"/>
          </a:xfrm>
        </p:spPr>
        <p:txBody>
          <a:bodyPr>
            <a:normAutofit/>
          </a:bodyPr>
          <a:lstStyle/>
          <a:p>
            <a:pPr lvl="0" fontAlgn="base"/>
            <a:r>
              <a:rPr lang="sl-SI" b="1" dirty="0"/>
              <a:t>Vodja skupine vodi razpravo</a:t>
            </a:r>
            <a:r>
              <a:rPr lang="sl-SI" dirty="0"/>
              <a:t> glede na podane odgovore (10 minut). </a:t>
            </a:r>
          </a:p>
          <a:p>
            <a:pPr fontAlgn="base"/>
            <a:endParaRPr lang="sl-SI" dirty="0"/>
          </a:p>
          <a:p>
            <a:pPr lvl="0" fontAlgn="base"/>
            <a:r>
              <a:rPr lang="sl-SI" b="1" dirty="0"/>
              <a:t>Vsaka skupina sprejme dogovor o dejavnostih</a:t>
            </a:r>
            <a:r>
              <a:rPr lang="sl-SI" dirty="0"/>
              <a:t>, ki jih bodo vpeljali v svoj </a:t>
            </a:r>
            <a:r>
              <a:rPr lang="sl-SI" b="1" dirty="0"/>
              <a:t>pouk</a:t>
            </a:r>
            <a:r>
              <a:rPr lang="sl-SI" dirty="0"/>
              <a:t>, in o dejavnostih, ki jih bodo vpeljali </a:t>
            </a:r>
            <a:r>
              <a:rPr lang="sl-SI" b="1" dirty="0"/>
              <a:t>na šoli</a:t>
            </a:r>
            <a:r>
              <a:rPr lang="sl-SI" dirty="0"/>
              <a:t>.  </a:t>
            </a:r>
          </a:p>
          <a:p>
            <a:pPr fontAlgn="base"/>
            <a:endParaRPr lang="sl-SI" dirty="0"/>
          </a:p>
          <a:p>
            <a:pPr lvl="0" fontAlgn="base"/>
            <a:r>
              <a:rPr lang="sl-SI" b="1" dirty="0"/>
              <a:t>Zapisnikar</a:t>
            </a:r>
            <a:r>
              <a:rPr lang="sl-SI" dirty="0"/>
              <a:t> pri tem </a:t>
            </a:r>
            <a:r>
              <a:rPr lang="sl-SI" b="1" dirty="0"/>
              <a:t>zapisuje dejavnosti v </a:t>
            </a:r>
            <a:r>
              <a:rPr lang="sl-SI" b="1" dirty="0" smtClean="0"/>
              <a:t>preglednico</a:t>
            </a:r>
            <a:r>
              <a:rPr lang="sl-SI" dirty="0" smtClean="0"/>
              <a:t> </a:t>
            </a:r>
            <a:r>
              <a:rPr lang="sl-SI" i="1" dirty="0"/>
              <a:t>Zapisi razmišljanj</a:t>
            </a:r>
            <a:r>
              <a:rPr lang="sl-SI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BE9AB5-39CB-F192-F00C-E5A1BA47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r>
              <a:rPr lang="sl-SI" dirty="0"/>
              <a:t>2</a:t>
            </a:r>
            <a:r>
              <a:rPr lang="en-US" dirty="0"/>
              <a:t>.1 delavnica: </a:t>
            </a:r>
            <a:r>
              <a:rPr lang="sl-SI" dirty="0"/>
              <a:t>Učeča se šolska skupnost v očeh učiteljev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0831CB-AA2F-FB11-A025-DA3F24478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0" dirty="0" smtClean="0">
                <a:latin typeface="+mj-lt"/>
              </a:rPr>
              <a:t>POTEK DELAVNICE</a:t>
            </a:r>
            <a:endParaRPr lang="en-SI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6830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BE9AB5-39CB-F192-F00C-E5A1BA47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r>
              <a:rPr lang="sl-SI" dirty="0"/>
              <a:t>2</a:t>
            </a:r>
            <a:r>
              <a:rPr lang="en-US" dirty="0"/>
              <a:t>.1 delavnica: </a:t>
            </a:r>
            <a:r>
              <a:rPr lang="sl-SI" dirty="0"/>
              <a:t>Učeča se šolska skupnost v očeh učiteljev</a:t>
            </a:r>
          </a:p>
        </p:txBody>
      </p:sp>
      <p:pic>
        <p:nvPicPr>
          <p:cNvPr id="3" name="Označba mesta vsebine 2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43363" t="21007" r="8278" b="17082"/>
          <a:stretch/>
        </p:blipFill>
        <p:spPr>
          <a:xfrm>
            <a:off x="2459694" y="1218396"/>
            <a:ext cx="6817819" cy="545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85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D739B4-B994-0903-9602-3CF7A21CF1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1010" y="2141537"/>
            <a:ext cx="10050084" cy="4351338"/>
          </a:xfrm>
        </p:spPr>
        <p:txBody>
          <a:bodyPr>
            <a:normAutofit/>
          </a:bodyPr>
          <a:lstStyle/>
          <a:p>
            <a:pPr lvl="0" fontAlgn="base"/>
            <a:r>
              <a:rPr lang="sl-SI" b="1" dirty="0"/>
              <a:t>Poročevalci skupin predstavijo dejavnosti</a:t>
            </a:r>
            <a:r>
              <a:rPr lang="sl-SI" dirty="0"/>
              <a:t>, ki jih bodo učitelji vpeljali v pouk in na šoli drugim skupinam (20 minut).</a:t>
            </a:r>
          </a:p>
          <a:p>
            <a:pPr fontAlgn="base"/>
            <a:endParaRPr lang="sl-SI" dirty="0"/>
          </a:p>
          <a:p>
            <a:pPr lvl="0" fontAlgn="base"/>
            <a:r>
              <a:rPr lang="sl-SI" b="1" dirty="0"/>
              <a:t>Dejavnosti vpeljite</a:t>
            </a:r>
            <a:r>
              <a:rPr lang="sl-SI" dirty="0"/>
              <a:t> </a:t>
            </a:r>
            <a:r>
              <a:rPr lang="sl-SI" b="1" dirty="0"/>
              <a:t>v</a:t>
            </a:r>
            <a:r>
              <a:rPr lang="sl-SI" dirty="0"/>
              <a:t> svoj </a:t>
            </a:r>
            <a:r>
              <a:rPr lang="sl-SI" b="1" dirty="0"/>
              <a:t>pouk.</a:t>
            </a:r>
            <a:r>
              <a:rPr lang="sl-SI" dirty="0"/>
              <a:t> O svojih spoznanjih boste poročali na delavnici 2.3.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BE9AB5-39CB-F192-F00C-E5A1BA47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r>
              <a:rPr lang="sl-SI" dirty="0"/>
              <a:t>2</a:t>
            </a:r>
            <a:r>
              <a:rPr lang="en-US" dirty="0"/>
              <a:t>.1 delavnica: </a:t>
            </a:r>
            <a:r>
              <a:rPr lang="sl-SI" dirty="0"/>
              <a:t>Učeča se šolska skupnost v očeh učiteljev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0831CB-AA2F-FB11-A025-DA3F24478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0" dirty="0" smtClean="0">
                <a:latin typeface="+mj-lt"/>
              </a:rPr>
              <a:t>POTEK DELAVNICE</a:t>
            </a:r>
            <a:endParaRPr lang="en-SI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6221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kako">
      <a:dk1>
        <a:srgbClr val="00ABD3"/>
      </a:dk1>
      <a:lt1>
        <a:srgbClr val="FFFFFF"/>
      </a:lt1>
      <a:dk2>
        <a:srgbClr val="00ABD3"/>
      </a:dk2>
      <a:lt2>
        <a:srgbClr val="E7E6E6"/>
      </a:lt2>
      <a:accent1>
        <a:srgbClr val="FC6B14"/>
      </a:accent1>
      <a:accent2>
        <a:srgbClr val="ED9C31"/>
      </a:accent2>
      <a:accent3>
        <a:srgbClr val="16C896"/>
      </a:accent3>
      <a:accent4>
        <a:srgbClr val="009192"/>
      </a:accent4>
      <a:accent5>
        <a:srgbClr val="0096FF"/>
      </a:accent5>
      <a:accent6>
        <a:srgbClr val="005392"/>
      </a:accent6>
      <a:hlink>
        <a:srgbClr val="0432FF"/>
      </a:hlink>
      <a:folHlink>
        <a:srgbClr val="01189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54FC360C-B7AF-6A41-A223-2A003E002377}" vid="{9FE94F22-CAB0-AA49-A2D2-92FC5A5BF07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KAKO_modra</Template>
  <TotalTime>279</TotalTime>
  <Words>326</Words>
  <Application>Microsoft Office PowerPoint</Application>
  <PresentationFormat>Širokozaslonsko</PresentationFormat>
  <Paragraphs>39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Officeova tema</vt:lpstr>
      <vt:lpstr>Učeča se šolska skupnost v očeh učiteljev</vt:lpstr>
      <vt:lpstr>NAMEN DELAVNICE</vt:lpstr>
      <vt:lpstr>POTEK DELAVNICE</vt:lpstr>
      <vt:lpstr>POTEK DELAVNICE</vt:lpstr>
      <vt:lpstr>POTEK DELAVNICE</vt:lpstr>
      <vt:lpstr>POTEK DELAVNICE</vt:lpstr>
      <vt:lpstr>POTEK DELAVNICE</vt:lpstr>
      <vt:lpstr>PowerPointova predstavitev</vt:lpstr>
      <vt:lpstr>POTEK DELAVNICE</vt:lpstr>
    </vt:vector>
  </TitlesOfParts>
  <Company>Zavod RS za šolstvo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Uspešna šola v očeh učiteljev</dc:title>
  <dc:creator>Ada Holcar Brunauer</dc:creator>
  <cp:lastModifiedBy>Zvonka Kos</cp:lastModifiedBy>
  <cp:revision>18</cp:revision>
  <dcterms:created xsi:type="dcterms:W3CDTF">2022-07-15T06:57:05Z</dcterms:created>
  <dcterms:modified xsi:type="dcterms:W3CDTF">2022-08-17T09:10:58Z</dcterms:modified>
</cp:coreProperties>
</file>