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08/17/2022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08/17/2022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587B82-E6B2-50D2-6249-9D46C19E2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4902" y="2356981"/>
            <a:ext cx="3616129" cy="4510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A68166-2A0C-F953-3850-73B6BF8DC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45794-6E33-00A7-B3C2-8F514027B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75BC0-28CE-8F21-E786-33AF1E74B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FEB79B-1F1E-23FE-93F4-008E7AB8F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AF695-719A-6805-BCD8-6DD2597E5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D25FB-EE80-BCD4-4EF9-668E377D0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D65A1-39F4-8327-D920-EB6486CB4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B0A53-9339-8CA0-F53F-4C72BEE69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Učeča se šolska skupnost v očeh učencev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2.2 </a:t>
            </a:r>
            <a:r>
              <a:rPr lang="en-SI" dirty="0" smtClean="0"/>
              <a:t>delavnica</a:t>
            </a:r>
            <a:r>
              <a:rPr lang="en-SI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Razpravljati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načelih učeče se šolske skupnosti z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učenci.</a:t>
            </a:r>
          </a:p>
          <a:p>
            <a:pPr lvl="0"/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Razmisliti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kako učinkovito se načela učeče se šolske skupnosti udejanjajo na šoli v očeh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učencev.</a:t>
            </a:r>
          </a:p>
          <a:p>
            <a:pPr lvl="0"/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Razmisliti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pristopih, ki bi pripomogli k še učinkovitejšemu učenju učencev.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 smtClean="0">
                <a:latin typeface="+mj-lt"/>
              </a:rPr>
              <a:t>NA</a:t>
            </a:r>
            <a:r>
              <a:rPr lang="sl-SI" dirty="0" smtClean="0">
                <a:latin typeface="+mj-lt"/>
              </a:rPr>
              <a:t>MEN DELAVNICE</a:t>
            </a:r>
            <a:endParaRPr lang="en-SI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 smtClean="0"/>
              <a:t>2.2</a:t>
            </a:r>
            <a:r>
              <a:rPr lang="en-US" dirty="0" smtClean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Učeča se šolska skupnost v očeh učencev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1980173"/>
            <a:ext cx="10951037" cy="4351338"/>
          </a:xfrm>
        </p:spPr>
        <p:txBody>
          <a:bodyPr>
            <a:normAutofit/>
          </a:bodyPr>
          <a:lstStyle/>
          <a:p>
            <a:pPr lvl="0" fontAlgn="base"/>
            <a:r>
              <a:rPr lang="sl-SI" dirty="0"/>
              <a:t>Za omizjem </a:t>
            </a:r>
            <a:r>
              <a:rPr lang="sl-SI" b="1" dirty="0"/>
              <a:t>oblikujte skupine po 4 in si razdelite vloge</a:t>
            </a:r>
            <a:r>
              <a:rPr lang="sl-SI" dirty="0"/>
              <a:t>: vodja, zapisnikar, poročevalec in merilec časa. </a:t>
            </a:r>
          </a:p>
          <a:p>
            <a:pPr fontAlgn="base"/>
            <a:endParaRPr lang="sl-SI" dirty="0"/>
          </a:p>
          <a:p>
            <a:pPr lvl="0" fontAlgn="base"/>
            <a:r>
              <a:rPr lang="sl-SI" dirty="0"/>
              <a:t>Učitelj vsaki </a:t>
            </a:r>
            <a:r>
              <a:rPr lang="sl-SI" b="1" dirty="0"/>
              <a:t>skupini dodeli eno izmed načel</a:t>
            </a:r>
            <a:r>
              <a:rPr lang="sl-SI" dirty="0"/>
              <a:t>, zapisanih na </a:t>
            </a:r>
            <a:r>
              <a:rPr lang="sl-SI" dirty="0" smtClean="0"/>
              <a:t>shemi </a:t>
            </a:r>
            <a:r>
              <a:rPr lang="sl-SI" i="1" dirty="0"/>
              <a:t>Načela učeče se šolske skupnosti.</a:t>
            </a:r>
            <a:endParaRPr lang="sl-SI" dirty="0"/>
          </a:p>
          <a:p>
            <a:endParaRPr lang="sl-SI" dirty="0"/>
          </a:p>
          <a:p>
            <a:pPr marL="0" lvl="0" indent="0">
              <a:buNone/>
            </a:pPr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2.2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Učeča se šolska skupnost v očeh učencev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8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2.2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Učeča se šolska skupnost v očeh učencev</a:t>
            </a:r>
          </a:p>
        </p:txBody>
      </p:sp>
      <p:pic>
        <p:nvPicPr>
          <p:cNvPr id="5" name="Slika 4" descr="Z:\SKUPNA\1 PUBLIKACIJE V DELU\KAKO Pedagoško vodenje\gradivo\ILUSTRACIJE\JPGji\2-Nacela ucece se solske skupnost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695" y="1518085"/>
            <a:ext cx="5931830" cy="4309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6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/>
          </a:bodyPr>
          <a:lstStyle/>
          <a:p>
            <a:pPr lvl="0" fontAlgn="base"/>
            <a:r>
              <a:rPr lang="sl-SI" dirty="0"/>
              <a:t>Vsak član zase</a:t>
            </a:r>
            <a:r>
              <a:rPr lang="sl-SI" b="1" dirty="0"/>
              <a:t> prebere </a:t>
            </a:r>
            <a:r>
              <a:rPr lang="sl-SI" b="1" dirty="0" smtClean="0"/>
              <a:t>spodnji vprašanji </a:t>
            </a:r>
            <a:r>
              <a:rPr lang="sl-SI" dirty="0"/>
              <a:t>ter razmisli o odgovorih. </a:t>
            </a:r>
          </a:p>
          <a:p>
            <a:pPr marL="0" indent="0" fontAlgn="base">
              <a:buNone/>
            </a:pPr>
            <a:r>
              <a:rPr lang="sl-SI" dirty="0"/>
              <a:t> </a:t>
            </a:r>
          </a:p>
          <a:p>
            <a:pPr marL="457200" lvl="1" indent="0" fontAlgn="base">
              <a:buNone/>
            </a:pPr>
            <a:r>
              <a:rPr lang="sl-SI" dirty="0" smtClean="0"/>
              <a:t>VPRAŠANJI:</a:t>
            </a:r>
            <a:endParaRPr lang="sl-SI" dirty="0"/>
          </a:p>
          <a:p>
            <a:pPr marL="971550" lvl="1" indent="-514350">
              <a:buFont typeface="+mj-lt"/>
              <a:buAutoNum type="arabicPeriod"/>
            </a:pPr>
            <a:r>
              <a:rPr lang="sl-SI" i="1" dirty="0">
                <a:solidFill>
                  <a:schemeClr val="accent1"/>
                </a:solidFill>
              </a:rPr>
              <a:t>Kako izbrano načelo vpliva na to, kako uspešno in učinkovito se učim pri pouku?</a:t>
            </a:r>
            <a:endParaRPr lang="sl-SI" dirty="0">
              <a:solidFill>
                <a:schemeClr val="accent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sl-SI" i="1" dirty="0">
                <a:solidFill>
                  <a:schemeClr val="accent1"/>
                </a:solidFill>
              </a:rPr>
              <a:t>Katere dejavnosti pri pouku bi omogočile, da bi se pri pouku učil-/a bolj učinkovito?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/>
          <a:p>
            <a:pPr fontAlgn="base"/>
            <a:r>
              <a:rPr lang="sl-SI" dirty="0"/>
              <a:t>2.2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Učeča se šolska skupnost v očeh učencev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0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sl-SI" b="1" dirty="0" smtClean="0"/>
              <a:t>Vsak </a:t>
            </a:r>
            <a:r>
              <a:rPr lang="sl-SI" b="1" dirty="0"/>
              <a:t>član poda odgovor</a:t>
            </a:r>
            <a:r>
              <a:rPr lang="sl-SI" dirty="0"/>
              <a:t> (5 minut), nato vodja skupine vodi pogovor, pri katerem imajo člani skupine, glede na razmišljanja svojih sošolcev, možnost še kaj dodati.</a:t>
            </a:r>
            <a:r>
              <a:rPr lang="sl-SI" strike="sngStrike" dirty="0"/>
              <a:t> </a:t>
            </a:r>
            <a:endParaRPr lang="sl-SI" dirty="0"/>
          </a:p>
          <a:p>
            <a:pPr marL="0" indent="0" fontAlgn="base">
              <a:buNone/>
            </a:pPr>
            <a:endParaRPr lang="sl-SI" dirty="0"/>
          </a:p>
          <a:p>
            <a:pPr lvl="0" fontAlgn="base"/>
            <a:r>
              <a:rPr lang="sl-SI" dirty="0"/>
              <a:t>Vsaka </a:t>
            </a:r>
            <a:r>
              <a:rPr lang="sl-SI" b="1" dirty="0"/>
              <a:t>skupina zapiše, zakaj je </a:t>
            </a:r>
            <a:r>
              <a:rPr lang="sl-SI" b="1" dirty="0" smtClean="0"/>
              <a:t>načelo, </a:t>
            </a:r>
            <a:r>
              <a:rPr lang="sl-SI" dirty="0" smtClean="0"/>
              <a:t>ki jim ga je dodelil učitelj,</a:t>
            </a:r>
            <a:r>
              <a:rPr lang="sl-SI" b="1" dirty="0" smtClean="0"/>
              <a:t> </a:t>
            </a:r>
            <a:r>
              <a:rPr lang="sl-SI" b="1" dirty="0"/>
              <a:t>pomembno za učinkovito učenje </a:t>
            </a:r>
            <a:r>
              <a:rPr lang="sl-SI" dirty="0"/>
              <a:t>ter katere dejavnosti pri pouku bi učenje izboljšale.</a:t>
            </a:r>
          </a:p>
          <a:p>
            <a:pPr fontAlgn="base"/>
            <a:endParaRPr lang="sl-SI" dirty="0"/>
          </a:p>
          <a:p>
            <a:pPr lvl="0" fontAlgn="base"/>
            <a:r>
              <a:rPr lang="sl-SI" dirty="0"/>
              <a:t>Zapisnikar pri tem zapisuje dejavnosti v </a:t>
            </a:r>
            <a:r>
              <a:rPr lang="sl-SI" dirty="0" smtClean="0"/>
              <a:t>preglednico </a:t>
            </a:r>
            <a:r>
              <a:rPr lang="sl-SI" i="1" dirty="0"/>
              <a:t>Zapisi razmišljanj</a:t>
            </a:r>
            <a:r>
              <a:rPr lang="sl-SI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2.2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Učeča se šolska skupnost v očeh učencev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33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2.2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Učeča se šolska skupnost v očeh učencev</a:t>
            </a:r>
          </a:p>
        </p:txBody>
      </p:sp>
      <p:pic>
        <p:nvPicPr>
          <p:cNvPr id="3" name="Označba mesta vsebine 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137" t="23750" r="31850" b="33097"/>
          <a:stretch/>
        </p:blipFill>
        <p:spPr>
          <a:xfrm>
            <a:off x="1700462" y="1171073"/>
            <a:ext cx="7443538" cy="557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/>
          </a:bodyPr>
          <a:lstStyle/>
          <a:p>
            <a:pPr lvl="0" fontAlgn="base"/>
            <a:r>
              <a:rPr lang="sl-SI" dirty="0"/>
              <a:t>Poročevalci skupin </a:t>
            </a:r>
            <a:r>
              <a:rPr lang="sl-SI" b="1" dirty="0"/>
              <a:t>predstavijo svoje ugotovitve </a:t>
            </a:r>
            <a:r>
              <a:rPr lang="sl-SI" dirty="0"/>
              <a:t>drugim skupinam (20 minut).</a:t>
            </a:r>
          </a:p>
          <a:p>
            <a:pPr marL="0" indent="0" fontAlgn="base">
              <a:buNone/>
            </a:pPr>
            <a:endParaRPr lang="sl-SI" dirty="0"/>
          </a:p>
          <a:p>
            <a:pPr lvl="0" fontAlgn="base"/>
            <a:r>
              <a:rPr lang="sl-SI" b="1" dirty="0"/>
              <a:t>Učitelj povzame ugotovitve učencev </a:t>
            </a:r>
            <a:r>
              <a:rPr lang="sl-SI" dirty="0"/>
              <a:t>in jih predstavi kolegom v delavnici 2.3. 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2.2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Učeča se šolska skupnost v očeh učencev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kako">
      <a:dk1>
        <a:srgbClr val="00ABD3"/>
      </a:dk1>
      <a:lt1>
        <a:srgbClr val="FFFFFF"/>
      </a:lt1>
      <a:dk2>
        <a:srgbClr val="00ABD3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4FC360C-B7AF-6A41-A223-2A003E002377}" vid="{9FE94F22-CAB0-AA49-A2D2-92FC5A5BF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KAKO_modra</Template>
  <TotalTime>529</TotalTime>
  <Words>254</Words>
  <Application>Microsoft Office PowerPoint</Application>
  <PresentationFormat>Širokozaslonsko</PresentationFormat>
  <Paragraphs>33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Officeova tema</vt:lpstr>
      <vt:lpstr>Učeča se šolska skupnost v očeh učencev</vt:lpstr>
      <vt:lpstr>NAMEN DELAVNICE</vt:lpstr>
      <vt:lpstr>POTEK DELAVNICE</vt:lpstr>
      <vt:lpstr>PowerPointova predstavitev</vt:lpstr>
      <vt:lpstr>POTEK DELAVNICE</vt:lpstr>
      <vt:lpstr>POTEK DELAVNICE</vt:lpstr>
      <vt:lpstr>PowerPointova predstavitev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Uspešna šola v očeh učiteljev</dc:title>
  <dc:creator>Ada Holcar Brunauer</dc:creator>
  <cp:lastModifiedBy>Zvonka Kos</cp:lastModifiedBy>
  <cp:revision>16</cp:revision>
  <dcterms:created xsi:type="dcterms:W3CDTF">2022-07-15T06:57:05Z</dcterms:created>
  <dcterms:modified xsi:type="dcterms:W3CDTF">2022-08-17T09:14:00Z</dcterms:modified>
</cp:coreProperties>
</file>