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4" r:id="rId4"/>
    <p:sldId id="272" r:id="rId5"/>
    <p:sldId id="267" r:id="rId6"/>
    <p:sldId id="268" r:id="rId7"/>
    <p:sldId id="277" r:id="rId8"/>
    <p:sldId id="270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C896"/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4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08/16/2022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08/16/2022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16C8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655BC4-7C24-A476-E805-48890550E3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6314" y="1152439"/>
            <a:ext cx="2873168" cy="571027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872ABF-2F06-90A6-F740-21FD6FABD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D0678E-C535-0E07-BF79-A6BDEB76D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0F019-676E-0EFE-BF95-AD58E470CE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40B719-37F9-BB89-3C9F-CF6936F05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199776-A0B2-BF80-E7C6-B1235FB811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D948B-2CCC-FFA6-2ADE-BE4533F5A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725DE-1D21-5534-59E4-99BD90C993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9FE994-2C8A-AA55-ACA3-DC4C8BC65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deo.arnes.si/watch/n372r32wry1w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Inkluzija je več kot le zapisano pravilo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5</a:t>
            </a:r>
            <a:r>
              <a:rPr lang="en-SI" dirty="0" smtClean="0"/>
              <a:t>.1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S kolegom razmislita in se pogovorita o tem, </a:t>
            </a:r>
            <a:r>
              <a:rPr lang="sl-SI" b="1" dirty="0"/>
              <a:t>kako bi lahko naredila učenje bolj </a:t>
            </a:r>
            <a:r>
              <a:rPr lang="sl-SI" b="1" dirty="0" err="1"/>
              <a:t>personalizirano</a:t>
            </a:r>
            <a:r>
              <a:rPr lang="sl-SI" dirty="0"/>
              <a:t> – prilagojeno učenčevim individualnim posebnostim, potrebam, željam in nagnjenjem – ter kakšno vlogo ima pri tem načrtovanje (10 minut).</a:t>
            </a:r>
          </a:p>
          <a:p>
            <a:endParaRPr lang="sl-SI" dirty="0"/>
          </a:p>
          <a:p>
            <a:pPr lvl="0"/>
            <a:r>
              <a:rPr lang="sl-SI" dirty="0"/>
              <a:t>Moderator delavnice naključno izbere nekaj učiteljev, ki z vsemi delijo svoje razmisleke o inkluziji in spremembah, ki bi pouk naredile bolj </a:t>
            </a:r>
            <a:r>
              <a:rPr lang="sl-SI" dirty="0" err="1"/>
              <a:t>personaliziran</a:t>
            </a:r>
            <a:r>
              <a:rPr lang="sl-SI" dirty="0"/>
              <a:t> (10 minut).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en-US" dirty="0"/>
              <a:t>.1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 dirty="0"/>
              <a:t>Inkluzija je več kot le zapisano pravilo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1360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Izmenjati razmisleke o inkluzivni praksi.</a:t>
            </a:r>
          </a:p>
          <a:p>
            <a:pPr lvl="0"/>
            <a:r>
              <a:rPr lang="sl-SI" dirty="0" smtClean="0"/>
              <a:t>Spoznati </a:t>
            </a:r>
            <a:r>
              <a:rPr lang="sl-SI" dirty="0"/>
              <a:t>didaktične možnosti za zagotavljanje </a:t>
            </a:r>
            <a:r>
              <a:rPr lang="sl-SI" dirty="0" err="1"/>
              <a:t>personaliziranega</a:t>
            </a:r>
            <a:r>
              <a:rPr lang="sl-SI" dirty="0"/>
              <a:t> učenja pri pouku. </a:t>
            </a:r>
          </a:p>
          <a:p>
            <a:pPr marL="0" lvl="0" indent="0">
              <a:buNone/>
            </a:pP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/>
              <a:t>NA</a:t>
            </a:r>
            <a:r>
              <a:rPr lang="sl-SI" b="0" dirty="0"/>
              <a:t>MEN DELAVNICE</a:t>
            </a:r>
            <a:endParaRPr lang="en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5</a:t>
            </a:r>
            <a:r>
              <a:rPr lang="en-US" dirty="0" smtClean="0"/>
              <a:t>.1 </a:t>
            </a:r>
            <a:r>
              <a:rPr lang="sl-SI" dirty="0" smtClean="0"/>
              <a:t>delavnica</a:t>
            </a:r>
            <a:r>
              <a:rPr lang="en-US" dirty="0" smtClean="0"/>
              <a:t>: </a:t>
            </a:r>
            <a:r>
              <a:rPr lang="sl-SI" dirty="0"/>
              <a:t>Inkluzija je več kot le zapisano pravilo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Oglejte si </a:t>
            </a:r>
            <a:r>
              <a:rPr lang="sl-SI" dirty="0" smtClean="0"/>
              <a:t>video </a:t>
            </a:r>
            <a:r>
              <a:rPr lang="sl-SI" i="1" dirty="0">
                <a:hlinkClick r:id="rId2"/>
              </a:rPr>
              <a:t>Osem ugotovitev Johna </a:t>
            </a:r>
            <a:r>
              <a:rPr lang="sl-SI" i="1" dirty="0" err="1">
                <a:hlinkClick r:id="rId2"/>
              </a:rPr>
              <a:t>Hattieja</a:t>
            </a:r>
            <a:r>
              <a:rPr lang="sl-SI" i="1" dirty="0">
                <a:hlinkClick r:id="rId2"/>
              </a:rPr>
              <a:t>. 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5</a:t>
            </a:r>
            <a:r>
              <a:rPr lang="en-US" dirty="0"/>
              <a:t>.1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 dirty="0"/>
              <a:t>Inkluzija je več kot le zapisano pravilo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pic>
        <p:nvPicPr>
          <p:cNvPr id="7" name="Označba mesta vsebine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7336" t="21733" r="16745" b="19328"/>
          <a:stretch/>
        </p:blipFill>
        <p:spPr>
          <a:xfrm>
            <a:off x="3102453" y="2934198"/>
            <a:ext cx="5461101" cy="30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r>
              <a:rPr lang="sl-SI" dirty="0"/>
              <a:t>Udeleženci </a:t>
            </a:r>
            <a:r>
              <a:rPr lang="sl-SI" b="1" dirty="0"/>
              <a:t>vsak zase zapišite, kaj vam pomeni inkluzija</a:t>
            </a:r>
            <a:r>
              <a:rPr lang="sl-SI" dirty="0"/>
              <a:t>, in zapise delite s kolegom v paru (5 minut).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 paru ob </a:t>
            </a:r>
            <a:r>
              <a:rPr lang="sl-SI" dirty="0" smtClean="0"/>
              <a:t>zapisih </a:t>
            </a:r>
            <a:r>
              <a:rPr lang="sl-SI" i="1" dirty="0"/>
              <a:t>Inkluzija je …</a:t>
            </a:r>
            <a:r>
              <a:rPr lang="sl-SI" dirty="0"/>
              <a:t> razmislite, </a:t>
            </a:r>
            <a:r>
              <a:rPr lang="sl-SI" b="1" dirty="0"/>
              <a:t>kaj bi svojim zapisom lahko še dodali</a:t>
            </a:r>
            <a:r>
              <a:rPr lang="sl-SI" dirty="0"/>
              <a:t> (5 minut).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en-US" dirty="0"/>
              <a:t>.1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 dirty="0"/>
              <a:t>Inkluzija je več kot le zapisano pravilo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5977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en-US" dirty="0"/>
              <a:t>.1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 dirty="0"/>
              <a:t>Inkluzija je več kot le zapisano pravilo</a:t>
            </a:r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67" y="1141717"/>
            <a:ext cx="7377069" cy="5350036"/>
          </a:xfrm>
        </p:spPr>
      </p:pic>
    </p:spTree>
    <p:extLst>
      <p:ext uri="{BB962C8B-B14F-4D97-AF65-F5344CB8AC3E}">
        <p14:creationId xmlns:p14="http://schemas.microsoft.com/office/powerpoint/2010/main" val="33323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367" y="1833562"/>
            <a:ext cx="5232116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Udeleženci vsak zase v mislih </a:t>
            </a:r>
            <a:r>
              <a:rPr lang="sl-SI" b="1" dirty="0"/>
              <a:t>izberite katerega koli učenca, ki ga poučujete </a:t>
            </a:r>
            <a:r>
              <a:rPr lang="sl-SI" dirty="0"/>
              <a:t>(ni mišljeno, da bi izbrali npr. nadarjenega učenca, učenca s posebnimi potrebami itd.), in v gradivu Učenec v središču načrtovanja </a:t>
            </a:r>
            <a:r>
              <a:rPr lang="sl-SI" b="1" dirty="0"/>
              <a:t>dokončajte čim več povedi</a:t>
            </a:r>
            <a:r>
              <a:rPr lang="sl-SI" dirty="0"/>
              <a:t> (5 minut).</a:t>
            </a:r>
          </a:p>
          <a:p>
            <a:pPr marL="0" lvl="0" indent="0">
              <a:buNone/>
            </a:pPr>
            <a:r>
              <a:rPr lang="sl-SI" dirty="0"/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en-US" dirty="0"/>
              <a:t>.1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 dirty="0"/>
              <a:t>Inkluzija je več kot le zapisano pravilo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08" y="1206860"/>
            <a:ext cx="10515600" cy="546099"/>
          </a:xfrm>
        </p:spPr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916808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en-AU" dirty="0"/>
          </a:p>
        </p:txBody>
      </p:sp>
      <p:pic>
        <p:nvPicPr>
          <p:cNvPr id="6" name="Slika 5" descr="C:\Users\aholcar\AppData\Local\Microsoft\Windows\INetCache\Content.Outlook\TC7X8K5P\Delavnica 5.1 - B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77" y="1206860"/>
            <a:ext cx="4723547" cy="4582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2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r>
              <a:rPr lang="sl-SI" dirty="0" smtClean="0"/>
              <a:t>S </a:t>
            </a:r>
            <a:r>
              <a:rPr lang="sl-SI" dirty="0"/>
              <a:t>kolegom poglejta svoje zapise in razmislita, </a:t>
            </a:r>
            <a:r>
              <a:rPr lang="sl-SI" b="1" dirty="0"/>
              <a:t>kako načrtovati pouk, ki v središče postavlja učenca, ki ste ga izbrali in za katerega ste ugotovili, da ga zelo dobro ali pa sploh ne poznate.</a:t>
            </a:r>
            <a:r>
              <a:rPr lang="sl-SI" dirty="0"/>
              <a:t> </a:t>
            </a:r>
          </a:p>
          <a:p>
            <a:endParaRPr lang="sl-SI" dirty="0"/>
          </a:p>
          <a:p>
            <a:r>
              <a:rPr lang="sl-SI" dirty="0"/>
              <a:t>Pri tem vam je lahko v pomoč </a:t>
            </a:r>
            <a:r>
              <a:rPr lang="sl-SI" b="1" dirty="0"/>
              <a:t>razmislek ene od učiteljic </a:t>
            </a:r>
            <a:r>
              <a:rPr lang="sl-SI" dirty="0"/>
              <a:t>v nadaljevanju. </a:t>
            </a:r>
          </a:p>
          <a:p>
            <a:endParaRPr lang="sl-SI" dirty="0"/>
          </a:p>
          <a:p>
            <a:r>
              <a:rPr lang="sl-SI" dirty="0"/>
              <a:t>Preberite </a:t>
            </a:r>
            <a:r>
              <a:rPr lang="sl-SI" dirty="0" smtClean="0"/>
              <a:t>zapis učiteljice </a:t>
            </a:r>
            <a:r>
              <a:rPr lang="sl-SI" dirty="0"/>
              <a:t>in se v parih pogovorite o opisanem pristopu (5 minut). </a:t>
            </a: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en-US" dirty="0"/>
              <a:t>.1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 dirty="0"/>
              <a:t>Inkluzija je več kot le zapisano pravilo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77104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i="1" dirty="0"/>
              <a:t>»Ko sem poučevala manjše število učencev na podružnični šoli, sem vse učence zelo dobro poznala in jim pouk lažje prilagajala. Danes pa se tedensko srečujem s 280 učenci in včasih ne poznam niti njihovih imen. Zato si zastavljam vprašanje, kako načrtovati pouk, ki v središče postavlja vsakega učenca? </a:t>
            </a:r>
          </a:p>
          <a:p>
            <a:pPr marL="0" indent="0">
              <a:buNone/>
            </a:pPr>
            <a:r>
              <a:rPr lang="sl-SI" i="1" dirty="0"/>
              <a:t>Takšno načrtovanje mi omogoča </a:t>
            </a:r>
            <a:r>
              <a:rPr lang="sl-SI" i="1" dirty="0" err="1"/>
              <a:t>personalizacija</a:t>
            </a:r>
            <a:r>
              <a:rPr lang="sl-SI" i="1" dirty="0"/>
              <a:t>, v okviru katere učence spodbudim, da sami postavijo osebne cilje glede na namene učenja, iščejo področja, ki jih še posebej zanimajo, ob moji pomoči in/ali sošolcev oblikujejo kriterije uspešnosti, razmislijo, kako bodo pokazali naučeno, kako se bodo naloge lotili – sami ali v paru/skupini.« (Učiteljica)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en-US" dirty="0"/>
              <a:t>.1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 dirty="0"/>
              <a:t>Inkluzija je več kot le zapisano pravilo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71034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S kolegom </a:t>
            </a:r>
            <a:r>
              <a:rPr lang="sl-SI" b="1" dirty="0"/>
              <a:t>poglejta eno izmed učnih priprav</a:t>
            </a:r>
            <a:r>
              <a:rPr lang="sl-SI" dirty="0"/>
              <a:t>, ki sta jih prinesla na srečanje, in odgovorita na spodnja vprašanja (15 minut).</a:t>
            </a:r>
            <a:endParaRPr lang="sl-SI" sz="2400" dirty="0"/>
          </a:p>
          <a:p>
            <a:pPr marL="0" indent="0">
              <a:buNone/>
            </a:pPr>
            <a:endParaRPr lang="sl-SI" dirty="0"/>
          </a:p>
          <a:p>
            <a:pPr marL="457200" lvl="1" indent="0">
              <a:buNone/>
            </a:pPr>
            <a:r>
              <a:rPr lang="sl-SI" dirty="0"/>
              <a:t>VPRAŠANJA:</a:t>
            </a:r>
          </a:p>
          <a:p>
            <a:pPr marL="1371600" lvl="2" indent="-457200">
              <a:buFont typeface="+mj-lt"/>
              <a:buAutoNum type="arabicPeriod"/>
            </a:pPr>
            <a:r>
              <a:rPr lang="sl-SI" i="1" dirty="0">
                <a:solidFill>
                  <a:schemeClr val="accent3"/>
                </a:solidFill>
              </a:rPr>
              <a:t>Kaj ste želeli, da bi se učenci v danem učnem sklopu naučili?</a:t>
            </a:r>
            <a:endParaRPr lang="sl-SI" dirty="0">
              <a:solidFill>
                <a:schemeClr val="accent3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sl-SI" i="1" dirty="0">
                <a:solidFill>
                  <a:schemeClr val="accent3"/>
                </a:solidFill>
              </a:rPr>
              <a:t>Kako ste organizirali učenje?</a:t>
            </a:r>
            <a:endParaRPr lang="sl-SI" dirty="0">
              <a:solidFill>
                <a:schemeClr val="accent3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sl-SI" i="1" dirty="0">
                <a:solidFill>
                  <a:schemeClr val="accent3"/>
                </a:solidFill>
              </a:rPr>
              <a:t>Kako veste, v kolikšni meri so posamezni učenci dosegli zastavljene cilje?</a:t>
            </a:r>
            <a:endParaRPr lang="sl-SI" dirty="0">
              <a:solidFill>
                <a:schemeClr val="accent3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en-US" dirty="0"/>
              <a:t>.1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 dirty="0"/>
              <a:t>Inkluzija je več kot le zapisano pravilo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3478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9">
      <a:dk1>
        <a:srgbClr val="16C896"/>
      </a:dk1>
      <a:lt1>
        <a:srgbClr val="FFFFFF"/>
      </a:lt1>
      <a:dk2>
        <a:srgbClr val="16C896"/>
      </a:dk2>
      <a:lt2>
        <a:srgbClr val="E7E6E6"/>
      </a:lt2>
      <a:accent1>
        <a:srgbClr val="008F51"/>
      </a:accent1>
      <a:accent2>
        <a:srgbClr val="009192"/>
      </a:accent2>
      <a:accent3>
        <a:srgbClr val="FC6B14"/>
      </a:accent3>
      <a:accent4>
        <a:srgbClr val="ED9C30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zelena" id="{6820E39D-38CB-E546-8023-606A0995D261}" vid="{95D2712D-16FE-9B4F-B6E0-A479F374F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KAKO_zelena</Template>
  <TotalTime>125</TotalTime>
  <Words>547</Words>
  <Application>Microsoft Office PowerPoint</Application>
  <PresentationFormat>Širokozaslonsko</PresentationFormat>
  <Paragraphs>44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Inkluzija je več kot le zapisano pravilo</vt:lpstr>
      <vt:lpstr>NAMEN DELAVNICE</vt:lpstr>
      <vt:lpstr>POTEK DELAVNICE</vt:lpstr>
      <vt:lpstr>POTEK DELAVNICE</vt:lpstr>
      <vt:lpstr>PowerPointova predstavitev</vt:lpstr>
      <vt:lpstr>POTEK DELAVNICE</vt:lpstr>
      <vt:lpstr>POTEK DELAVNICE</vt:lpstr>
      <vt:lpstr>POTEK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Zvonka Kos</cp:lastModifiedBy>
  <cp:revision>10</cp:revision>
  <dcterms:created xsi:type="dcterms:W3CDTF">2022-07-15T14:20:06Z</dcterms:created>
  <dcterms:modified xsi:type="dcterms:W3CDTF">2022-08-16T09:54:40Z</dcterms:modified>
</cp:coreProperties>
</file>