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6" r:id="rId2"/>
    <p:sldId id="257" r:id="rId3"/>
    <p:sldId id="263" r:id="rId4"/>
    <p:sldId id="26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9012"/>
    <a:srgbClr val="FF7E34"/>
    <a:srgbClr val="FF9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1" autoAdjust="0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102" y="4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68" d="100"/>
          <a:sy n="168" d="100"/>
        </p:scale>
        <p:origin x="543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25DB91C-B652-A824-4CDF-0AACA086F99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004DBF-8480-73C2-F713-C59A2333E2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C33D44-F466-884B-B1E0-2D34487441F7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A6A286-610F-9225-4CC4-7D5B301657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AD0775-71BD-32F3-EC45-D5887CD75C1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AF0A27-34DA-F542-AFDF-73704E216BAB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782772444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112F9E-9AC2-0642-A6CF-D0C9390C7F9A}" type="datetimeFigureOut">
              <a:rPr lang="en-SI" smtClean="0"/>
              <a:t>07/20/2022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F49100-9ED4-BF4C-A0AA-197BA2717F47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446652160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00F8AF6-3754-148B-DBB4-18EB814BAA5D}"/>
              </a:ext>
            </a:extLst>
          </p:cNvPr>
          <p:cNvSpPr/>
          <p:nvPr userDrawn="1"/>
        </p:nvSpPr>
        <p:spPr>
          <a:xfrm>
            <a:off x="0" y="1147729"/>
            <a:ext cx="11149374" cy="5719693"/>
          </a:xfrm>
          <a:prstGeom prst="rect">
            <a:avLst/>
          </a:prstGeom>
          <a:solidFill>
            <a:srgbClr val="FE901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8938" y="2447717"/>
            <a:ext cx="6615414" cy="3435974"/>
          </a:xfrm>
        </p:spPr>
        <p:txBody>
          <a:bodyPr anchor="t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1009" y="1787852"/>
            <a:ext cx="6571272" cy="569129"/>
          </a:xfrm>
        </p:spPr>
        <p:txBody>
          <a:bodyPr anchor="b"/>
          <a:lstStyle>
            <a:lvl1pPr marL="0" indent="0" algn="l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EA9CBB6-8827-1E61-5A4B-5DB9BD41F43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11139" y="6013450"/>
            <a:ext cx="469900" cy="685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2D5403E-8DCC-5F96-4E49-524109FD9F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21009" y="535855"/>
            <a:ext cx="2117768" cy="3473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F10FBE6-7939-1FC3-7FAB-10953C942FC4}"/>
              </a:ext>
            </a:extLst>
          </p:cNvPr>
          <p:cNvSpPr txBox="1"/>
          <p:nvPr userDrawn="1"/>
        </p:nvSpPr>
        <p:spPr>
          <a:xfrm>
            <a:off x="4635062" y="78197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2AC24-6BF3-5FA0-9336-4BADA426A93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23175" y="1147728"/>
            <a:ext cx="3772039" cy="5719693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89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1009" y="2049516"/>
            <a:ext cx="10515600" cy="4121139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40A1C-36B3-9F4A-D196-F163176B58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9C0C2A0-A92D-B5C9-DC7A-D7DAF3D68C64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60A9A906-71C3-42B5-2D51-B10E493D9EF6}"/>
              </a:ext>
            </a:extLst>
          </p:cNvPr>
          <p:cNvSpPr txBox="1"/>
          <p:nvPr userDrawn="1"/>
        </p:nvSpPr>
        <p:spPr>
          <a:xfrm>
            <a:off x="4332364" y="8828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70A5DCA-14B9-26C0-A3B4-C052080C64A5}"/>
              </a:ext>
            </a:extLst>
          </p:cNvPr>
          <p:cNvSpPr txBox="1"/>
          <p:nvPr userDrawn="1"/>
        </p:nvSpPr>
        <p:spPr>
          <a:xfrm>
            <a:off x="7693572" y="19549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SI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3711B0D-2B5B-9A96-3CB5-2A8CF9AB6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D5E571-3A7A-892A-3F46-80BE8B2006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3F3F9D-3D45-A3BC-E09D-129C501B91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F1A747F-9E75-0703-07E9-2C8D470B9D0A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1661E660-DF49-28EE-CE1A-96F8EE36E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D8338D-4F1E-DD33-281C-975D33C93F0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1010" y="2141537"/>
            <a:ext cx="5144836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41537"/>
            <a:ext cx="5064409" cy="4351338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33380B8-CE07-65CA-653A-9C9BCDDF9F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8C06D7E-087F-B529-8342-1D0779987CFE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C385920-97F1-8C96-DC79-58A64CD47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0F12B0D-D881-41DF-DDFF-410E3764C7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7DE9A96-0A56-A8EE-4A31-68B4F596A64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1009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1009" y="2505075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EBF07FC-5286-7393-04F6-7141E2FEF90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F6B0E2C-467D-13EE-B7F0-EB92C5DDE995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CB6CF924-650A-2FA2-2136-EA8259354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6FE91A7-0EB3-121F-EE88-D1EAEC3174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3980BD4A-0BED-BC2B-6EC8-D7643E64FB7C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6078822" y="1958975"/>
            <a:ext cx="5157787" cy="546099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4EC2E1C4-DCC6-FD9C-924B-7B62141B6EA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078821" y="2505074"/>
            <a:ext cx="5157787" cy="3684588"/>
          </a:xfrm>
        </p:spPr>
        <p:txBody>
          <a:bodyPr/>
          <a:lstStyle>
            <a:lvl1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18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1600">
                <a:solidFill>
                  <a:schemeClr val="bg2">
                    <a:lumMod val="10000"/>
                  </a:schemeClr>
                </a:solidFill>
              </a:defRPr>
            </a:lvl5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B5F19D9-C489-26B2-136D-72EFD886C8B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0CA003A-7FE0-D9FF-7806-A8D2F37969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1009" y="1314315"/>
            <a:ext cx="10515600" cy="5460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3BBC2F8-0D82-D544-DA11-898F24AC2D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20AFB5A-EA9F-4FF2-6F7E-FA131F3958AD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DA245FA2-6926-2160-236F-20F558937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AE550C2-3586-F860-B4B7-A70DA96D11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F2B7C75-BEAF-041E-8E56-BC692EC0B2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76111E-3CDC-0288-96EF-71BB35CF51B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12A939A7-E0F7-2E20-0832-193EBF74D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8238E06-1D42-227A-1852-DA3BC409A30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1187091"/>
            <a:ext cx="6053421" cy="5096867"/>
          </a:xfrm>
        </p:spPr>
        <p:txBody>
          <a:bodyPr/>
          <a:lstStyle>
            <a:lvl1pPr>
              <a:buClr>
                <a:schemeClr val="tx1"/>
              </a:buClr>
              <a:defRPr sz="3200">
                <a:solidFill>
                  <a:schemeClr val="bg2">
                    <a:lumMod val="10000"/>
                  </a:schemeClr>
                </a:solidFill>
              </a:defRPr>
            </a:lvl1pPr>
            <a:lvl2pPr>
              <a:buClr>
                <a:schemeClr val="tx1"/>
              </a:buClr>
              <a:defRPr sz="2800">
                <a:solidFill>
                  <a:schemeClr val="bg2">
                    <a:lumMod val="10000"/>
                  </a:schemeClr>
                </a:solidFill>
              </a:defRPr>
            </a:lvl2pPr>
            <a:lvl3pPr>
              <a:buClr>
                <a:schemeClr val="tx1"/>
              </a:buClr>
              <a:defRPr sz="2400">
                <a:solidFill>
                  <a:schemeClr val="bg2">
                    <a:lumMod val="10000"/>
                  </a:schemeClr>
                </a:solidFill>
              </a:defRPr>
            </a:lvl3pPr>
            <a:lvl4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4pPr>
            <a:lvl5pPr>
              <a:buClr>
                <a:schemeClr val="tx1"/>
              </a:buClr>
              <a:defRPr sz="2000">
                <a:solidFill>
                  <a:schemeClr val="bg2">
                    <a:lumMod val="1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13C8CD0-01BC-9105-4339-739FB2C1F7F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78E6C9-1508-02B2-1361-F19D34735328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3B3013C7-DACA-2C83-C104-FE40D1819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65051F-C543-5B0D-0C9E-4B631FB755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187091"/>
            <a:ext cx="6053421" cy="509686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BA1149-7188-CBC8-4144-724A1B4955A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1009" y="574036"/>
            <a:ext cx="1479853" cy="242696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DAC2CF-96FC-27C8-10EB-3577CED54D0B}"/>
              </a:ext>
            </a:extLst>
          </p:cNvPr>
          <p:cNvCxnSpPr/>
          <p:nvPr userDrawn="1"/>
        </p:nvCxnSpPr>
        <p:spPr>
          <a:xfrm>
            <a:off x="721009" y="1002687"/>
            <a:ext cx="1051560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E2C9042B-3FC9-D058-E280-2746AF228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59695" y="574036"/>
            <a:ext cx="8776914" cy="24424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51373B7-7021-4EA5-3DD7-93773B759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009" y="1187092"/>
            <a:ext cx="3932237" cy="128528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E208924E-B9F7-C5D6-531A-AFEDB4C4DE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1009" y="2472376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bg2">
                    <a:lumMod val="1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4E1FF3B-60A1-13B5-C46C-3A8686A74E1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37980" y="5241548"/>
            <a:ext cx="1066022" cy="161645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1.1 delavnica: Naslov delavnice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1222C6-FA18-3378-5913-D1DF1CB4496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fontAlgn="base"/>
            <a:r>
              <a:rPr lang="sl-SI" b="1" dirty="0"/>
              <a:t>Formativno spremljanje v očeh </a:t>
            </a:r>
            <a:r>
              <a:rPr lang="sl-SI" b="1" dirty="0" smtClean="0"/>
              <a:t>učencev</a:t>
            </a:r>
            <a:endParaRPr lang="sl-S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6C11D5-C137-3150-635E-E7549524FA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6</a:t>
            </a:r>
            <a:r>
              <a:rPr lang="en-SI" dirty="0" smtClean="0"/>
              <a:t>.</a:t>
            </a:r>
            <a:r>
              <a:rPr lang="sl-SI" dirty="0" smtClean="0"/>
              <a:t>2</a:t>
            </a:r>
            <a:r>
              <a:rPr lang="en-SI" dirty="0" smtClean="0"/>
              <a:t> </a:t>
            </a:r>
            <a:r>
              <a:rPr lang="en-SI" dirty="0"/>
              <a:t>delavnica:</a:t>
            </a:r>
          </a:p>
        </p:txBody>
      </p:sp>
    </p:spTree>
    <p:extLst>
      <p:ext uri="{BB962C8B-B14F-4D97-AF65-F5344CB8AC3E}">
        <p14:creationId xmlns:p14="http://schemas.microsoft.com/office/powerpoint/2010/main" val="2648597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061786-B57E-DF5A-7CB3-EFF607DC72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Pridobiti </a:t>
            </a:r>
            <a:r>
              <a:rPr lang="sl-SI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vpogled učencev v doživljanje </a:t>
            </a:r>
            <a:r>
              <a:rPr lang="sl-SI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pouka določenega predmeta. </a:t>
            </a:r>
            <a:endParaRPr lang="sl-SI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sl-S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972F402-5238-6815-6DA9-14D1CD0C9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b="0" dirty="0" smtClean="0">
                <a:latin typeface="+mj-lt"/>
              </a:rPr>
              <a:t>NA</a:t>
            </a:r>
            <a:r>
              <a:rPr lang="sl-SI" b="0" dirty="0" smtClean="0">
                <a:latin typeface="+mj-lt"/>
              </a:rPr>
              <a:t>MEN DELAVNICE</a:t>
            </a:r>
            <a:endParaRPr lang="en-SI" b="0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2D4B1B-12CB-4776-006D-068F93F06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10443" y="631766"/>
            <a:ext cx="8726165" cy="186515"/>
          </a:xfrm>
        </p:spPr>
        <p:txBody>
          <a:bodyPr/>
          <a:lstStyle/>
          <a:p>
            <a:r>
              <a:rPr lang="sl-SI" dirty="0" smtClean="0"/>
              <a:t>6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sl-SI" dirty="0" smtClean="0"/>
              <a:t>delavnica:</a:t>
            </a:r>
            <a:r>
              <a:rPr lang="en-US" dirty="0" smtClean="0"/>
              <a:t> </a:t>
            </a:r>
            <a:r>
              <a:rPr lang="sl-SI" dirty="0"/>
              <a:t>Formativno spremljanje v očeh </a:t>
            </a:r>
            <a:r>
              <a:rPr lang="sl-SI" dirty="0" smtClean="0"/>
              <a:t>učencev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3589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6867" y="1877622"/>
            <a:ext cx="10515599" cy="4558521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Vprašanja najprej preletite, in če česa ne razumete, prosite učitelja za pojasnilo. </a:t>
            </a:r>
            <a:endParaRPr lang="sl-SI" dirty="0" smtClean="0"/>
          </a:p>
          <a:p>
            <a:pPr marL="0" lvl="0" indent="0" fontAlgn="base">
              <a:buNone/>
            </a:pPr>
            <a:endParaRPr lang="sl-SI" sz="1000" dirty="0"/>
          </a:p>
          <a:p>
            <a:pPr lvl="0" fontAlgn="base"/>
            <a:r>
              <a:rPr lang="sl-SI" dirty="0"/>
              <a:t>Nato vprašalnik </a:t>
            </a:r>
            <a:r>
              <a:rPr lang="sl-SI" i="1" dirty="0" smtClean="0"/>
              <a:t>Pri pouku … </a:t>
            </a:r>
            <a:r>
              <a:rPr lang="sl-SI" dirty="0" smtClean="0"/>
              <a:t>izpolnite</a:t>
            </a:r>
            <a:r>
              <a:rPr lang="sl-SI" dirty="0"/>
              <a:t>. </a:t>
            </a:r>
          </a:p>
          <a:p>
            <a:pPr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/>
              <a:t>.</a:t>
            </a:r>
            <a:r>
              <a:rPr lang="sl-SI" dirty="0"/>
              <a:t>2</a:t>
            </a:r>
            <a:r>
              <a:rPr lang="en-US" dirty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v očeh </a:t>
            </a:r>
            <a:r>
              <a:rPr lang="sl-SI" dirty="0" smtClean="0"/>
              <a:t>učencev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866" y="1180808"/>
            <a:ext cx="10515600" cy="546099"/>
          </a:xfrm>
        </p:spPr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  <p:pic>
        <p:nvPicPr>
          <p:cNvPr id="6" name="Označba mesta vsebine 5"/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30663" t="24877" r="28189" b="19276"/>
          <a:stretch/>
        </p:blipFill>
        <p:spPr>
          <a:xfrm>
            <a:off x="6606746" y="2710247"/>
            <a:ext cx="4392452" cy="372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47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FD739B4-B994-0903-9602-3CF7A21CF1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1009" y="2141536"/>
            <a:ext cx="10515599" cy="4558521"/>
          </a:xfrm>
        </p:spPr>
        <p:txBody>
          <a:bodyPr>
            <a:normAutofit/>
          </a:bodyPr>
          <a:lstStyle/>
          <a:p>
            <a:pPr lvl="0" fontAlgn="base"/>
            <a:r>
              <a:rPr lang="sl-SI" dirty="0"/>
              <a:t>Učitelji bodo pregledali vaše odgovore in na podlagi le-teh razmislili, kaj bi lahko bilo pri pouku drugače.</a:t>
            </a:r>
          </a:p>
          <a:p>
            <a:pPr fontAlgn="base"/>
            <a:endParaRPr lang="sl-SI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CBE9AB5-39CB-F192-F00C-E5A1BA470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 dirty="0"/>
              <a:t>6</a:t>
            </a:r>
            <a:r>
              <a:rPr lang="en-US" dirty="0" smtClean="0"/>
              <a:t>.</a:t>
            </a:r>
            <a:r>
              <a:rPr lang="sl-SI" dirty="0" smtClean="0"/>
              <a:t>2</a:t>
            </a:r>
            <a:r>
              <a:rPr lang="en-US" dirty="0" smtClean="0"/>
              <a:t> </a:t>
            </a:r>
            <a:r>
              <a:rPr lang="sl-SI" dirty="0"/>
              <a:t>delavnica:</a:t>
            </a:r>
            <a:r>
              <a:rPr lang="en-US" dirty="0"/>
              <a:t> </a:t>
            </a:r>
            <a:r>
              <a:rPr lang="sl-SI" dirty="0"/>
              <a:t>Formativno spremljanje v očeh učencev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70831CB-AA2F-FB11-A025-DA3F24478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b="0" dirty="0"/>
              <a:t>POTEK DELAVNICE</a:t>
            </a:r>
            <a:endParaRPr lang="en-SI" dirty="0"/>
          </a:p>
        </p:txBody>
      </p:sp>
    </p:spTree>
    <p:extLst>
      <p:ext uri="{BB962C8B-B14F-4D97-AF65-F5344CB8AC3E}">
        <p14:creationId xmlns:p14="http://schemas.microsoft.com/office/powerpoint/2010/main" val="183891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Custom 1">
      <a:dk1>
        <a:srgbClr val="FC6B14"/>
      </a:dk1>
      <a:lt1>
        <a:srgbClr val="FFFFFF"/>
      </a:lt1>
      <a:dk2>
        <a:srgbClr val="FC6B14"/>
      </a:dk2>
      <a:lt2>
        <a:srgbClr val="E7E6E6"/>
      </a:lt2>
      <a:accent1>
        <a:srgbClr val="FC6B14"/>
      </a:accent1>
      <a:accent2>
        <a:srgbClr val="ED9C31"/>
      </a:accent2>
      <a:accent3>
        <a:srgbClr val="16C896"/>
      </a:accent3>
      <a:accent4>
        <a:srgbClr val="009192"/>
      </a:accent4>
      <a:accent5>
        <a:srgbClr val="0096FF"/>
      </a:accent5>
      <a:accent6>
        <a:srgbClr val="005392"/>
      </a:accent6>
      <a:hlink>
        <a:srgbClr val="0432FF"/>
      </a:hlink>
      <a:folHlink>
        <a:srgbClr val="01189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AKO_oranzna" id="{B89920E7-1E67-D04A-ABF3-F6FB4F45F219}" vid="{1FB8F88E-0073-314A-A12D-B64640121C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KAKO_oranzna</Template>
  <TotalTime>92</TotalTime>
  <Words>97</Words>
  <Application>Microsoft Office PowerPoint</Application>
  <PresentationFormat>Širokozaslonsko</PresentationFormat>
  <Paragraphs>13</Paragraphs>
  <Slides>4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Officeova tema</vt:lpstr>
      <vt:lpstr>Formativno spremljanje v očeh učencev</vt:lpstr>
      <vt:lpstr>NAMEN DELAVNICE</vt:lpstr>
      <vt:lpstr>POTEK DELAVNICE</vt:lpstr>
      <vt:lpstr>POTEK DELAVNICE</vt:lpstr>
    </vt:vector>
  </TitlesOfParts>
  <Company>Zavod RS za šolstvo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Skupinsko načrtovanje izboljšav pedagoške prakse</dc:title>
  <dc:creator>Ada Holcar Brunauer</dc:creator>
  <cp:lastModifiedBy>Ada Holcar Brunauer</cp:lastModifiedBy>
  <cp:revision>8</cp:revision>
  <dcterms:created xsi:type="dcterms:W3CDTF">2022-07-15T14:12:12Z</dcterms:created>
  <dcterms:modified xsi:type="dcterms:W3CDTF">2022-07-20T10:33:47Z</dcterms:modified>
</cp:coreProperties>
</file>