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3" r:id="rId5"/>
    <p:sldId id="262" r:id="rId6"/>
    <p:sldId id="264" r:id="rId7"/>
    <p:sldId id="265" r:id="rId8"/>
    <p:sldId id="267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Drstvenšek" initials="ŠD" lastIdx="2" clrIdx="0">
    <p:extLst>
      <p:ext uri="{19B8F6BF-5375-455C-9EA6-DF929625EA0E}">
        <p15:presenceInfo xmlns:p15="http://schemas.microsoft.com/office/powerpoint/2012/main" userId="Špela Drstvenš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arnes.si/watch/swfksm4s9139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Načrtovanje pouka s formativnim spremljanjem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7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>
          <a:xfrm>
            <a:off x="721009" y="2009732"/>
            <a:ext cx="5162957" cy="4351338"/>
          </a:xfrm>
        </p:spPr>
        <p:txBody>
          <a:bodyPr/>
          <a:lstStyle/>
          <a:p>
            <a:r>
              <a:rPr lang="sl-SI" dirty="0"/>
              <a:t>Pri načrtovanju učnega </a:t>
            </a:r>
            <a:r>
              <a:rPr lang="sl-SI" dirty="0" smtClean="0"/>
              <a:t>sklopa vam je lahko </a:t>
            </a:r>
            <a:r>
              <a:rPr lang="sl-SI" dirty="0"/>
              <a:t>v pomoč </a:t>
            </a:r>
            <a:r>
              <a:rPr lang="sl-SI" dirty="0" smtClean="0"/>
              <a:t>shema </a:t>
            </a:r>
            <a:r>
              <a:rPr lang="sl-SI" i="1" dirty="0" smtClean="0"/>
              <a:t>Načrtovanje </a:t>
            </a:r>
            <a:r>
              <a:rPr lang="sl-SI" i="1" dirty="0"/>
              <a:t>pouka s formativnim spremljanjem.</a:t>
            </a:r>
            <a:endParaRPr lang="sl-SI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Pravokotnik 2"/>
          <p:cNvSpPr/>
          <p:nvPr/>
        </p:nvSpPr>
        <p:spPr>
          <a:xfrm>
            <a:off x="552910" y="4558946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Legenda: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Sivi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kvadrati</a:t>
            </a:r>
            <a:r>
              <a:rPr lang="sl-SI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tradicionalno načrtovanje pouka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Oranžni </a:t>
            </a:r>
            <a:r>
              <a:rPr lang="sl-SI">
                <a:solidFill>
                  <a:schemeClr val="bg2">
                    <a:lumMod val="10000"/>
                  </a:schemeClr>
                </a:solidFill>
              </a:rPr>
              <a:t>kvadrati</a:t>
            </a:r>
            <a:r>
              <a:rPr lang="sl-SI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načrtovanje pouka s formativnim spremljanjem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1522499"/>
            <a:ext cx="5352643" cy="4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2138390"/>
            <a:ext cx="11016561" cy="4351338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V skladu z učno pripravo </a:t>
            </a:r>
            <a:r>
              <a:rPr lang="sl-SI" b="1" dirty="0"/>
              <a:t>izpeljite načrtovani učni sklop</a:t>
            </a:r>
            <a:r>
              <a:rPr lang="sl-SI" dirty="0"/>
              <a:t>. Na razpolago imate dva meseca. </a:t>
            </a:r>
            <a:endParaRPr lang="sl-SI" dirty="0" smtClean="0"/>
          </a:p>
          <a:p>
            <a:pPr marL="0" lvl="0" indent="0">
              <a:buNone/>
            </a:pPr>
            <a:endParaRPr lang="sl-SI" dirty="0" smtClean="0"/>
          </a:p>
          <a:p>
            <a:pPr lvl="0"/>
            <a:r>
              <a:rPr lang="sl-SI" dirty="0" smtClean="0"/>
              <a:t>O </a:t>
            </a:r>
            <a:r>
              <a:rPr lang="sl-SI" dirty="0"/>
              <a:t>učinkih vpeljevanja strategij formativnega spremljanja boste poročali na delavnici 7.3.</a:t>
            </a:r>
          </a:p>
        </p:txBody>
      </p:sp>
    </p:spTree>
    <p:extLst>
      <p:ext uri="{BB962C8B-B14F-4D97-AF65-F5344CB8AC3E}">
        <p14:creationId xmlns:p14="http://schemas.microsoft.com/office/powerpoint/2010/main" val="38040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Načrtovati procese učenja in poučevanja po načelih formativnega spremljanja.</a:t>
            </a:r>
          </a:p>
          <a:p>
            <a:pPr lvl="0"/>
            <a:r>
              <a:rPr lang="sl-SI" dirty="0" smtClean="0"/>
              <a:t>Seznaniti </a:t>
            </a:r>
            <a:r>
              <a:rPr lang="sl-SI" dirty="0"/>
              <a:t>se z orodji formativnega spremljanja. </a:t>
            </a:r>
            <a:endParaRPr lang="sl-SI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7</a:t>
            </a:r>
            <a:r>
              <a:rPr lang="en-US" dirty="0" smtClean="0"/>
              <a:t>.1 </a:t>
            </a:r>
            <a:r>
              <a:rPr lang="sl-SI" dirty="0" smtClean="0"/>
              <a:t>delavnica:</a:t>
            </a:r>
            <a:r>
              <a:rPr lang="en-US" dirty="0" smtClean="0"/>
              <a:t> </a:t>
            </a:r>
            <a:r>
              <a:rPr lang="sl-SI" dirty="0"/>
              <a:t>Načrtovanje pouka s formativnim spremljanjem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Oglejte si video Dylana </a:t>
            </a:r>
            <a:r>
              <a:rPr lang="sl-SI" dirty="0" err="1"/>
              <a:t>Wiliama</a:t>
            </a:r>
            <a:r>
              <a:rPr lang="sl-SI" dirty="0"/>
              <a:t> </a:t>
            </a:r>
            <a:r>
              <a:rPr lang="sl-SI" i="1" dirty="0">
                <a:hlinkClick r:id="rId2"/>
              </a:rPr>
              <a:t>Formativno spremljanje in preverjanje razumevanja učencev</a:t>
            </a:r>
            <a:r>
              <a:rPr lang="sl-SI" i="1" dirty="0"/>
              <a:t>, </a:t>
            </a:r>
            <a:r>
              <a:rPr lang="sl-SI" dirty="0"/>
              <a:t>v katerem spregovori o </a:t>
            </a:r>
            <a:r>
              <a:rPr lang="sl-SI" b="1" dirty="0"/>
              <a:t>pomenu učiteljevega sprotnega preverjanja in ugotavljanja dosežene stopnje razumevanja učencev</a:t>
            </a:r>
            <a:r>
              <a:rPr lang="sl-SI" dirty="0"/>
              <a:t> ter o prilagajanju pouka povratnim informacijam, ki jih je pridobil od učencev.  </a:t>
            </a:r>
          </a:p>
          <a:p>
            <a:pPr lvl="0" fontAlgn="base"/>
            <a:endParaRPr lang="sl-SI" dirty="0"/>
          </a:p>
          <a:p>
            <a:pPr lvl="0" fontAlgn="base"/>
            <a:endParaRPr lang="sl-SI" dirty="0" smtClean="0"/>
          </a:p>
          <a:p>
            <a:pPr lvl="0" fontAlgn="base"/>
            <a:endParaRPr lang="sl-SI" dirty="0"/>
          </a:p>
          <a:p>
            <a:pPr lvl="0" fontAlgn="base"/>
            <a:endParaRPr lang="sl-SI" dirty="0" smtClean="0"/>
          </a:p>
          <a:p>
            <a:pPr lvl="0" fontAlgn="base"/>
            <a:endParaRPr lang="sl-SI" dirty="0"/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590" y="1923768"/>
            <a:ext cx="10791019" cy="455852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dirty="0"/>
              <a:t>Za omizji oblikujte </a:t>
            </a:r>
            <a:r>
              <a:rPr lang="sl-SI" b="1" dirty="0"/>
              <a:t>skupine po 5</a:t>
            </a:r>
            <a:r>
              <a:rPr lang="sl-SI" dirty="0" smtClean="0"/>
              <a:t>.</a:t>
            </a:r>
          </a:p>
          <a:p>
            <a:pPr lvl="0"/>
            <a:endParaRPr lang="sl-SI" dirty="0" smtClean="0"/>
          </a:p>
          <a:p>
            <a:r>
              <a:rPr lang="sl-SI">
                <a:ea typeface="Calibri" panose="020F0502020204030204" pitchFamily="34" charset="0"/>
              </a:rPr>
              <a:t>V </a:t>
            </a:r>
            <a:r>
              <a:rPr lang="sl-SI" smtClean="0">
                <a:ea typeface="Calibri" panose="020F0502020204030204" pitchFamily="34" charset="0"/>
              </a:rPr>
              <a:t>videu </a:t>
            </a:r>
            <a:r>
              <a:rPr lang="sl-SI" dirty="0">
                <a:ea typeface="Calibri" panose="020F0502020204030204" pitchFamily="34" charset="0"/>
              </a:rPr>
              <a:t>Dylan Wiliam pove: </a:t>
            </a:r>
            <a:r>
              <a:rPr lang="sl-SI" dirty="0">
                <a:solidFill>
                  <a:schemeClr val="tx2"/>
                </a:solidFill>
                <a:ea typeface="Calibri" panose="020F0502020204030204" pitchFamily="34" charset="0"/>
              </a:rPr>
              <a:t>»Ne gre le za poučevanje v smislu predavanja, kjer preletiš gradivo in učence na koncu vprašaš, ali so razumeli, ampak za nenehno preverjanje razumevanja in izvajanja prilagoditev spoznanjem, do katerih si prišel.«</a:t>
            </a:r>
          </a:p>
          <a:p>
            <a:endParaRPr lang="sl-SI" dirty="0"/>
          </a:p>
          <a:p>
            <a:pPr lvl="0" fontAlgn="base"/>
            <a:r>
              <a:rPr lang="sl-SI" dirty="0"/>
              <a:t>V skupini se pogovorite o spodnjih vprašanjih (20 minut).</a:t>
            </a:r>
          </a:p>
          <a:p>
            <a:pPr marL="457200" lvl="1" indent="0" fontAlgn="base">
              <a:buNone/>
            </a:pPr>
            <a:r>
              <a:rPr lang="sl-SI" sz="2800" dirty="0"/>
              <a:t>VPRAŠANJA: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sl-SI" sz="2800" i="1" dirty="0">
                <a:solidFill>
                  <a:srgbClr val="00B0F0"/>
                </a:solidFill>
              </a:rPr>
              <a:t>Kako razumete to trditev? </a:t>
            </a:r>
            <a:endParaRPr lang="sl-SI" sz="2800" dirty="0">
              <a:solidFill>
                <a:srgbClr val="00B0F0"/>
              </a:solidFill>
            </a:endParaRPr>
          </a:p>
          <a:p>
            <a:pPr marL="1371600" lvl="2" indent="-457200" fontAlgn="base">
              <a:buFont typeface="+mj-lt"/>
              <a:buAutoNum type="arabicPeriod"/>
            </a:pPr>
            <a:r>
              <a:rPr lang="sl-SI" sz="2800" i="1" dirty="0">
                <a:solidFill>
                  <a:srgbClr val="00B0F0"/>
                </a:solidFill>
              </a:rPr>
              <a:t>Kako preverjate razumevanje učencev pri svojem pouku? </a:t>
            </a:r>
            <a:endParaRPr lang="sl-SI" sz="2800" dirty="0">
              <a:solidFill>
                <a:srgbClr val="00B0F0"/>
              </a:solidFill>
            </a:endParaRPr>
          </a:p>
          <a:p>
            <a:pPr marL="1371600" lvl="2" indent="-457200" fontAlgn="base">
              <a:buFont typeface="+mj-lt"/>
              <a:buAutoNum type="arabicPeriod"/>
            </a:pPr>
            <a:r>
              <a:rPr lang="sl-SI" sz="2800" i="1" dirty="0">
                <a:solidFill>
                  <a:srgbClr val="00B0F0"/>
                </a:solidFill>
              </a:rPr>
              <a:t>Kako veste, da </a:t>
            </a:r>
            <a:r>
              <a:rPr lang="sl-SI" sz="2800" b="1" i="1" dirty="0">
                <a:solidFill>
                  <a:srgbClr val="00B0F0"/>
                </a:solidFill>
              </a:rPr>
              <a:t>vsak posamezni učenec</a:t>
            </a:r>
            <a:r>
              <a:rPr lang="sl-SI" sz="2800" i="1" dirty="0">
                <a:solidFill>
                  <a:srgbClr val="00B0F0"/>
                </a:solidFill>
              </a:rPr>
              <a:t> razume obravnavano učno vsebino?</a:t>
            </a:r>
            <a:endParaRPr lang="sl-SI" sz="2800" dirty="0">
              <a:solidFill>
                <a:srgbClr val="00B0F0"/>
              </a:solidFill>
            </a:endParaRPr>
          </a:p>
          <a:p>
            <a:pPr lvl="0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90" y="1314315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2138390"/>
            <a:ext cx="11016561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Vsak član skupine med </a:t>
            </a:r>
            <a:r>
              <a:rPr lang="sl-SI" i="1" dirty="0"/>
              <a:t>Orodji formativnega spremljanja </a:t>
            </a:r>
            <a:r>
              <a:rPr lang="sl-SI" b="1" dirty="0"/>
              <a:t>izbere tista, ki jih že uporablja pri svojem pouku, in seznamu doda še svoja </a:t>
            </a:r>
            <a:r>
              <a:rPr lang="sl-SI" dirty="0"/>
              <a:t>ter svoje </a:t>
            </a:r>
            <a:r>
              <a:rPr lang="sl-SI" b="1" dirty="0"/>
              <a:t>izkušnje</a:t>
            </a:r>
            <a:r>
              <a:rPr lang="sl-SI" dirty="0"/>
              <a:t> o učinkih posameznega orodja </a:t>
            </a:r>
            <a:r>
              <a:rPr lang="sl-SI" b="1" dirty="0"/>
              <a:t>podeli z drugimi člani</a:t>
            </a:r>
            <a:r>
              <a:rPr lang="sl-SI" dirty="0"/>
              <a:t> skupine (20 minut).  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0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646706" y="1212237"/>
            <a:ext cx="11016561" cy="435133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sl-SI" i="1" dirty="0" smtClean="0"/>
              <a:t>Orodja </a:t>
            </a:r>
            <a:r>
              <a:rPr lang="sl-SI" i="1" dirty="0"/>
              <a:t>formativnega spremljanja</a:t>
            </a:r>
            <a:endParaRPr lang="sl-SI" dirty="0"/>
          </a:p>
        </p:txBody>
      </p:sp>
      <p:pic>
        <p:nvPicPr>
          <p:cNvPr id="9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316" t="31204" r="33447" b="12023"/>
          <a:stretch/>
        </p:blipFill>
        <p:spPr>
          <a:xfrm>
            <a:off x="1636777" y="1941341"/>
            <a:ext cx="4094062" cy="3818677"/>
          </a:xfrm>
          <a:prstGeom prst="rect">
            <a:avLst/>
          </a:prstGeom>
        </p:spPr>
      </p:pic>
      <p:pic>
        <p:nvPicPr>
          <p:cNvPr id="11" name="Označba mesta vsebine 5"/>
          <p:cNvPicPr>
            <a:picLocks noChangeAspect="1"/>
          </p:cNvPicPr>
          <p:nvPr/>
        </p:nvPicPr>
        <p:blipFill rotWithShape="1">
          <a:blip r:embed="rId3"/>
          <a:srcRect l="31456" t="42883" r="32862" b="9112"/>
          <a:stretch/>
        </p:blipFill>
        <p:spPr>
          <a:xfrm>
            <a:off x="5803990" y="1941341"/>
            <a:ext cx="4910926" cy="39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2138390"/>
            <a:ext cx="11016561" cy="4351338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S </a:t>
            </a:r>
            <a:r>
              <a:rPr lang="sl-SI" dirty="0"/>
              <a:t>pomočjo obrazca </a:t>
            </a:r>
            <a:r>
              <a:rPr lang="sl-SI" i="1" dirty="0"/>
              <a:t>Sprotna </a:t>
            </a:r>
            <a:r>
              <a:rPr lang="sl-SI" i="1" dirty="0" smtClean="0"/>
              <a:t>priprava</a:t>
            </a:r>
            <a:r>
              <a:rPr lang="sl-SI" dirty="0" smtClean="0"/>
              <a:t> </a:t>
            </a:r>
            <a:r>
              <a:rPr lang="sl-SI" b="1" dirty="0"/>
              <a:t>načrtujte krajši učni sklop za svoj predmet</a:t>
            </a:r>
            <a:r>
              <a:rPr lang="sl-SI" dirty="0"/>
              <a:t>, ki ga boste izvedli do delavnice </a:t>
            </a:r>
            <a:r>
              <a:rPr lang="sl-SI" dirty="0" smtClean="0"/>
              <a:t>7.2.  </a:t>
            </a:r>
          </a:p>
          <a:p>
            <a:pPr marL="0" lvl="0" indent="0">
              <a:buNone/>
            </a:pPr>
            <a:endParaRPr lang="sl-SI" dirty="0" smtClean="0"/>
          </a:p>
          <a:p>
            <a:pPr lvl="0"/>
            <a:r>
              <a:rPr lang="sl-SI" dirty="0" smtClean="0"/>
              <a:t>Priporočamo </a:t>
            </a:r>
            <a:r>
              <a:rPr lang="sl-SI" dirty="0"/>
              <a:t>vam, da </a:t>
            </a:r>
            <a:r>
              <a:rPr lang="sl-SI" b="1" dirty="0"/>
              <a:t>načrtujete skupaj s kolegom</a:t>
            </a:r>
            <a:r>
              <a:rPr lang="sl-SI" dirty="0"/>
              <a:t>, s katerim bosta kasneje, ob izvajanju učnega sklopa, lahko </a:t>
            </a:r>
            <a:r>
              <a:rPr lang="sl-SI" dirty="0" smtClean="0"/>
              <a:t>delila izkušnje, spremljala pouk drug drugega </a:t>
            </a:r>
            <a:r>
              <a:rPr lang="sl-SI" dirty="0"/>
              <a:t>ter razreševala morebitne dileme, ki se </a:t>
            </a:r>
            <a:r>
              <a:rPr lang="sl-SI" dirty="0" smtClean="0"/>
              <a:t>vama </a:t>
            </a:r>
            <a:r>
              <a:rPr lang="sl-SI" dirty="0"/>
              <a:t>bodo porajale (20 minut). </a:t>
            </a:r>
            <a:endParaRPr lang="sl-SI" dirty="0" smtClean="0"/>
          </a:p>
          <a:p>
            <a:pPr marL="0" lv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2138390"/>
            <a:ext cx="11016561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Pri načrtovanju dejavnosti bodite pozorni, da bo iz njih razvidno, da bodo učenci pri pouku imeli možnost: </a:t>
            </a:r>
            <a:endParaRPr lang="sl-SI" sz="2400" dirty="0"/>
          </a:p>
          <a:p>
            <a:pPr lvl="1"/>
            <a:r>
              <a:rPr lang="sl-SI" dirty="0"/>
              <a:t>sodelovati pri načrtovanju namenov učenja in kriterijev uspešnosti,</a:t>
            </a:r>
            <a:endParaRPr lang="sl-SI" sz="2000" dirty="0"/>
          </a:p>
          <a:p>
            <a:pPr lvl="1"/>
            <a:r>
              <a:rPr lang="sl-SI" dirty="0"/>
              <a:t>postavljati vprašanja,</a:t>
            </a:r>
            <a:endParaRPr lang="sl-SI" sz="2000" dirty="0"/>
          </a:p>
          <a:p>
            <a:pPr lvl="1"/>
            <a:r>
              <a:rPr lang="sl-SI" dirty="0"/>
              <a:t>predlagati dokaze, s katerimi bodo izkazali svoje znanje,</a:t>
            </a:r>
            <a:endParaRPr lang="sl-SI" sz="2000" dirty="0"/>
          </a:p>
          <a:p>
            <a:pPr lvl="1"/>
            <a:r>
              <a:rPr lang="sl-SI" dirty="0" err="1"/>
              <a:t>medvrstniško</a:t>
            </a:r>
            <a:r>
              <a:rPr lang="sl-SI" dirty="0"/>
              <a:t> sodelovati,</a:t>
            </a:r>
            <a:endParaRPr lang="sl-SI" sz="2000" dirty="0"/>
          </a:p>
          <a:p>
            <a:pPr lvl="1"/>
            <a:r>
              <a:rPr lang="sl-SI" dirty="0"/>
              <a:t>vrednotiti svoje delo in delo vrstnikov, </a:t>
            </a:r>
            <a:endParaRPr lang="sl-SI" sz="2000" dirty="0"/>
          </a:p>
          <a:p>
            <a:pPr lvl="1"/>
            <a:r>
              <a:rPr lang="sl-SI" dirty="0"/>
              <a:t>svoj dokaz na podlagi prejetih povratnih informacij še izboljšati.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5875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Načrtovanje pouka s formativnim spremljanjem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02067"/>
            <a:ext cx="10515600" cy="546099"/>
          </a:xfrm>
        </p:spPr>
        <p:txBody>
          <a:bodyPr>
            <a:normAutofit/>
          </a:bodyPr>
          <a:lstStyle/>
          <a:p>
            <a:r>
              <a:rPr lang="sl-SI" sz="2800" b="0" dirty="0" smtClean="0">
                <a:solidFill>
                  <a:schemeClr val="bg2">
                    <a:lumMod val="10000"/>
                  </a:schemeClr>
                </a:solidFill>
              </a:rPr>
              <a:t>Sprotna </a:t>
            </a:r>
            <a:r>
              <a:rPr lang="sl-SI" sz="2800" b="0" dirty="0">
                <a:solidFill>
                  <a:schemeClr val="bg2">
                    <a:lumMod val="10000"/>
                  </a:schemeClr>
                </a:solidFill>
              </a:rPr>
              <a:t>priprava</a:t>
            </a:r>
            <a:endParaRPr lang="en-SI" sz="2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" name="Označba mesta vsebine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0021915"/>
              </p:ext>
            </p:extLst>
          </p:nvPr>
        </p:nvGraphicFramePr>
        <p:xfrm>
          <a:off x="4321733" y="1252151"/>
          <a:ext cx="514350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15">
                  <a:extLst>
                    <a:ext uri="{9D8B030D-6E8A-4147-A177-3AD203B41FA5}">
                      <a16:colId xmlns:a16="http://schemas.microsoft.com/office/drawing/2014/main" val="3604207711"/>
                    </a:ext>
                  </a:extLst>
                </a:gridCol>
                <a:gridCol w="1135051">
                  <a:extLst>
                    <a:ext uri="{9D8B030D-6E8A-4147-A177-3AD203B41FA5}">
                      <a16:colId xmlns:a16="http://schemas.microsoft.com/office/drawing/2014/main" val="4136486237"/>
                    </a:ext>
                  </a:extLst>
                </a:gridCol>
                <a:gridCol w="1135051">
                  <a:extLst>
                    <a:ext uri="{9D8B030D-6E8A-4147-A177-3AD203B41FA5}">
                      <a16:colId xmlns:a16="http://schemas.microsoft.com/office/drawing/2014/main" val="2720793101"/>
                    </a:ext>
                  </a:extLst>
                </a:gridCol>
                <a:gridCol w="681244">
                  <a:extLst>
                    <a:ext uri="{9D8B030D-6E8A-4147-A177-3AD203B41FA5}">
                      <a16:colId xmlns:a16="http://schemas.microsoft.com/office/drawing/2014/main" val="1866770463"/>
                    </a:ext>
                  </a:extLst>
                </a:gridCol>
                <a:gridCol w="1059239">
                  <a:extLst>
                    <a:ext uri="{9D8B030D-6E8A-4147-A177-3AD203B41FA5}">
                      <a16:colId xmlns:a16="http://schemas.microsoft.com/office/drawing/2014/main" val="2435263541"/>
                    </a:ext>
                  </a:extLst>
                </a:gridCol>
              </a:tblGrid>
              <a:tr h="2336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Učitelj: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Šola: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Predmet: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Razred/letnik: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Datum: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extLst>
                  <a:ext uri="{0D108BD9-81ED-4DB2-BD59-A6C34878D82A}">
                    <a16:rowId xmlns:a16="http://schemas.microsoft.com/office/drawing/2014/main" val="1780763408"/>
                  </a:ext>
                </a:extLst>
              </a:tr>
              <a:tr h="15376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UČNI/TEMATSKI SKLOP: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Število ur: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0" marR="57660" marT="0" marB="0"/>
                </a:tc>
                <a:extLst>
                  <a:ext uri="{0D108BD9-81ED-4DB2-BD59-A6C34878D82A}">
                    <a16:rowId xmlns:a16="http://schemas.microsoft.com/office/drawing/2014/main" val="37891883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9470" y="-2001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67419"/>
              </p:ext>
            </p:extLst>
          </p:nvPr>
        </p:nvGraphicFramePr>
        <p:xfrm>
          <a:off x="4321733" y="1970871"/>
          <a:ext cx="5143500" cy="476022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34642">
                  <a:extLst>
                    <a:ext uri="{9D8B030D-6E8A-4147-A177-3AD203B41FA5}">
                      <a16:colId xmlns:a16="http://schemas.microsoft.com/office/drawing/2014/main" val="1277291230"/>
                    </a:ext>
                  </a:extLst>
                </a:gridCol>
                <a:gridCol w="1134109">
                  <a:extLst>
                    <a:ext uri="{9D8B030D-6E8A-4147-A177-3AD203B41FA5}">
                      <a16:colId xmlns:a16="http://schemas.microsoft.com/office/drawing/2014/main" val="1047908520"/>
                    </a:ext>
                  </a:extLst>
                </a:gridCol>
                <a:gridCol w="1816389">
                  <a:extLst>
                    <a:ext uri="{9D8B030D-6E8A-4147-A177-3AD203B41FA5}">
                      <a16:colId xmlns:a16="http://schemas.microsoft.com/office/drawing/2014/main" val="3288923974"/>
                    </a:ext>
                  </a:extLst>
                </a:gridCol>
                <a:gridCol w="1058360">
                  <a:extLst>
                    <a:ext uri="{9D8B030D-6E8A-4147-A177-3AD203B41FA5}">
                      <a16:colId xmlns:a16="http://schemas.microsoft.com/office/drawing/2014/main" val="3583302063"/>
                    </a:ext>
                  </a:extLst>
                </a:gridCol>
              </a:tblGrid>
              <a:tr h="146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UČNI NAČRT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28" marR="4492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        OBLIKOVANJE/NAČRTOVANJE SKUPAJ Z UČENCI</a:t>
                      </a:r>
                      <a:endParaRPr lang="sl-SI" sz="14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28" marR="44928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588"/>
                  </a:ext>
                </a:extLst>
              </a:tr>
              <a:tr h="4546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Učni cilji: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Standardi znanja/ pričakovani dosežki: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44928" marR="449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Nameni učenja: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Kriteriji uspešnosti: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44928" marR="449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Učne dejavnosti, metode: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28" marR="449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82600" algn="l"/>
                          <a:tab pos="2159000" algn="l"/>
                        </a:tabLs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Učenčevi dokazi: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28" marR="44928" marT="0" marB="0"/>
                </a:tc>
                <a:extLst>
                  <a:ext uri="{0D108BD9-81ED-4DB2-BD59-A6C34878D82A}">
                    <a16:rowId xmlns:a16="http://schemas.microsoft.com/office/drawing/2014/main" val="34527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103</TotalTime>
  <Words>527</Words>
  <Application>Microsoft Office PowerPoint</Application>
  <PresentationFormat>Širokozaslonsko</PresentationFormat>
  <Paragraphs>108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Officeova tema</vt:lpstr>
      <vt:lpstr>Načrtovanje pouka s formativnim spremljanjem</vt:lpstr>
      <vt:lpstr>NAMEN DELAVNICE</vt:lpstr>
      <vt:lpstr>POTEK DELAVNICE</vt:lpstr>
      <vt:lpstr>POTEK DELAVNICE</vt:lpstr>
      <vt:lpstr>POTEK DELAVNICE</vt:lpstr>
      <vt:lpstr>PowerPointova predstavitev</vt:lpstr>
      <vt:lpstr>POTEK DELAVNICE</vt:lpstr>
      <vt:lpstr>POTEK DELAVNICE</vt:lpstr>
      <vt:lpstr>Sprotna priprava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Zvonka Kos</cp:lastModifiedBy>
  <cp:revision>17</cp:revision>
  <dcterms:created xsi:type="dcterms:W3CDTF">2022-07-15T14:12:12Z</dcterms:created>
  <dcterms:modified xsi:type="dcterms:W3CDTF">2022-08-16T10:27:01Z</dcterms:modified>
</cp:coreProperties>
</file>