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3" r:id="rId5"/>
    <p:sldId id="260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S skupno refleksijo do izboljšanja procesov učenja in poučevanja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7.3 </a:t>
            </a:r>
            <a:r>
              <a:rPr lang="en-SI" dirty="0" smtClean="0"/>
              <a:t>delavnica</a:t>
            </a:r>
            <a:r>
              <a:rPr lang="en-SI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Ovrednotiti </a:t>
            </a:r>
            <a:r>
              <a:rPr lang="sl-SI" dirty="0"/>
              <a:t>učinke strategij formativnega spremljanja na </a:t>
            </a:r>
            <a:r>
              <a:rPr lang="sl-SI" dirty="0" smtClean="0"/>
              <a:t>učenje.</a:t>
            </a:r>
          </a:p>
          <a:p>
            <a:pPr lvl="0"/>
            <a:r>
              <a:rPr lang="sl-SI" dirty="0" smtClean="0"/>
              <a:t>Skupaj </a:t>
            </a:r>
            <a:r>
              <a:rPr lang="sl-SI" dirty="0"/>
              <a:t>načrtovati nadaljnji razvoj uvajanja formativnega spremljanja na nivoju posameznika in šole.</a:t>
            </a: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6303" y="631766"/>
            <a:ext cx="8726165" cy="186515"/>
          </a:xfrm>
        </p:spPr>
        <p:txBody>
          <a:bodyPr/>
          <a:lstStyle/>
          <a:p>
            <a:r>
              <a:rPr lang="sl-SI" dirty="0" smtClean="0"/>
              <a:t>7.3 delavnica:</a:t>
            </a:r>
            <a:r>
              <a:rPr lang="en-US" dirty="0" smtClean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/>
            <a:r>
              <a:rPr lang="sl-SI" dirty="0"/>
              <a:t>Za omizji oblikujte </a:t>
            </a:r>
            <a:r>
              <a:rPr lang="sl-SI" b="1" dirty="0"/>
              <a:t>skupine po 4. Določite zapisovalca in poročevalca. 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lvl="0"/>
            <a:r>
              <a:rPr lang="sl-SI" b="1" dirty="0"/>
              <a:t>Izmenjajte si izkušnje iz pouka</a:t>
            </a:r>
            <a:r>
              <a:rPr lang="sl-SI" dirty="0"/>
              <a:t>, pri katerem ste </a:t>
            </a:r>
            <a:r>
              <a:rPr lang="sl-SI" dirty="0" smtClean="0"/>
              <a:t>izvajali pouk </a:t>
            </a:r>
            <a:r>
              <a:rPr lang="sl-SI" dirty="0"/>
              <a:t>po načelih formativnega </a:t>
            </a:r>
            <a:r>
              <a:rPr lang="sl-SI" dirty="0" smtClean="0"/>
              <a:t>spremljanja (20 minut). </a:t>
            </a:r>
            <a:endParaRPr lang="sl-SI" dirty="0" smtClean="0"/>
          </a:p>
          <a:p>
            <a:pPr lvl="0"/>
            <a:endParaRPr lang="sl-SI" b="1" dirty="0"/>
          </a:p>
          <a:p>
            <a:pPr lvl="0"/>
            <a:r>
              <a:rPr lang="sl-SI" dirty="0" smtClean="0"/>
              <a:t>Nato si </a:t>
            </a:r>
            <a:r>
              <a:rPr lang="sl-SI" b="1" dirty="0" smtClean="0"/>
              <a:t>izmenjajte še ugotovitve, ki ste jih pridobili na podlagi zapisov učencev </a:t>
            </a:r>
            <a:r>
              <a:rPr lang="sl-SI" dirty="0" smtClean="0"/>
              <a:t>(delavnica 7.2)</a:t>
            </a:r>
            <a:r>
              <a:rPr lang="sl-SI" b="1" dirty="0" smtClean="0"/>
              <a:t>. </a:t>
            </a:r>
            <a:r>
              <a:rPr lang="sl-SI" dirty="0" smtClean="0"/>
              <a:t>Pri </a:t>
            </a:r>
            <a:r>
              <a:rPr lang="sl-SI" dirty="0"/>
              <a:t>tem odgovorite na vprašanja v nadaljevanju </a:t>
            </a:r>
            <a:r>
              <a:rPr lang="sl-SI" dirty="0" smtClean="0"/>
              <a:t>(20 </a:t>
            </a:r>
            <a:r>
              <a:rPr lang="sl-SI" dirty="0"/>
              <a:t>minut</a:t>
            </a:r>
            <a:r>
              <a:rPr lang="sl-SI" dirty="0" smtClean="0"/>
              <a:t>).</a:t>
            </a:r>
            <a:endParaRPr lang="sl-SI" dirty="0"/>
          </a:p>
          <a:p>
            <a:pPr lvl="0"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4" y="574036"/>
            <a:ext cx="8776914" cy="244246"/>
          </a:xfrm>
        </p:spPr>
        <p:txBody>
          <a:bodyPr/>
          <a:lstStyle/>
          <a:p>
            <a:r>
              <a:rPr lang="sl-SI" dirty="0"/>
              <a:t>7.3 delavnica:</a:t>
            </a:r>
            <a:r>
              <a:rPr lang="en-US" dirty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732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6"/>
            <a:ext cx="10515599" cy="4558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VPRAŠANJA:</a:t>
            </a: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V kolikšni meri </a:t>
            </a:r>
            <a:r>
              <a:rPr lang="sl-SI" i="1" dirty="0" smtClean="0">
                <a:solidFill>
                  <a:srgbClr val="00B0F0"/>
                </a:solidFill>
              </a:rPr>
              <a:t>ste/boste </a:t>
            </a:r>
            <a:r>
              <a:rPr lang="sl-SI" i="1" dirty="0">
                <a:solidFill>
                  <a:srgbClr val="00B0F0"/>
                </a:solidFill>
              </a:rPr>
              <a:t>pouk prilagodili spoznanjem, ki ste jih pridobili od učencev? Katera spoznanja so bila za vas najbolj dragocena? </a:t>
            </a:r>
            <a:endParaRPr lang="sl-SI" dirty="0">
              <a:solidFill>
                <a:srgbClr val="00B0F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Katere strategije formativnega spremljanja so se izkazale kot najučinkovitejše?</a:t>
            </a:r>
            <a:endParaRPr lang="sl-SI" dirty="0">
              <a:solidFill>
                <a:srgbClr val="00B0F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sl-SI" i="1" dirty="0">
                <a:solidFill>
                  <a:srgbClr val="00B0F0"/>
                </a:solidFill>
              </a:rPr>
              <a:t>S katerimi izzivi ste se soočali?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dirty="0"/>
              <a:t>Zapisovalec </a:t>
            </a:r>
            <a:r>
              <a:rPr lang="sl-SI" b="1" dirty="0"/>
              <a:t>zapiše ključna spoznanja in izzive, ki so jih izpostavili učitelji</a:t>
            </a:r>
            <a:r>
              <a:rPr lang="sl-SI" dirty="0"/>
              <a:t>, v tabelo </a:t>
            </a:r>
            <a:r>
              <a:rPr lang="sl-SI" i="1" dirty="0"/>
              <a:t>Spoznanja in izzivi.</a:t>
            </a:r>
            <a:r>
              <a:rPr lang="sl-SI" dirty="0"/>
              <a:t> Poročevalec jih predstavi še drugim </a:t>
            </a:r>
            <a:r>
              <a:rPr lang="sl-SI" dirty="0" smtClean="0"/>
              <a:t>skupinam (20 minut). </a:t>
            </a: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7.3 delavnica:</a:t>
            </a:r>
            <a:r>
              <a:rPr lang="en-US" dirty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pPr lvl="0" fontAlgn="base"/>
            <a:r>
              <a:rPr lang="sl-SI" i="1" dirty="0"/>
              <a:t>Spoznanja in </a:t>
            </a:r>
            <a:r>
              <a:rPr lang="sl-SI" i="1" dirty="0" smtClean="0"/>
              <a:t>izzivi</a:t>
            </a:r>
          </a:p>
          <a:p>
            <a:pPr marL="0" lvl="0" indent="0" fontAlgn="base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7.3 delavnica:</a:t>
            </a:r>
            <a:r>
              <a:rPr lang="en-US" dirty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217793"/>
              </p:ext>
            </p:extLst>
          </p:nvPr>
        </p:nvGraphicFramePr>
        <p:xfrm>
          <a:off x="1914808" y="3097427"/>
          <a:ext cx="81280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792232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4544510"/>
                    </a:ext>
                  </a:extLst>
                </a:gridCol>
              </a:tblGrid>
              <a:tr h="484588"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Spoznanja</a:t>
                      </a:r>
                      <a:endParaRPr lang="en-A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800" dirty="0" smtClean="0"/>
                        <a:t>Izzivi</a:t>
                      </a:r>
                      <a:endParaRPr lang="en-A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271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50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211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7.3 delavnica:</a:t>
            </a:r>
            <a:r>
              <a:rPr lang="en-US" dirty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half" idx="1"/>
          </p:nvPr>
        </p:nvSpPr>
        <p:spPr>
          <a:xfrm>
            <a:off x="721009" y="1988761"/>
            <a:ext cx="11016561" cy="4351338"/>
          </a:xfrm>
        </p:spPr>
        <p:txBody>
          <a:bodyPr>
            <a:normAutofit/>
          </a:bodyPr>
          <a:lstStyle/>
          <a:p>
            <a:pPr lvl="0"/>
            <a:r>
              <a:rPr lang="sl-SI" b="1" dirty="0"/>
              <a:t>Načrtujte uvajanje formativnega spremljanja na nivoju šole</a:t>
            </a:r>
            <a:r>
              <a:rPr lang="sl-SI" dirty="0"/>
              <a:t>. Pri tem naj vas vodijo koraki v preglednici </a:t>
            </a:r>
            <a:r>
              <a:rPr lang="sl-SI" i="1" dirty="0"/>
              <a:t>Načrtovanje </a:t>
            </a:r>
            <a:r>
              <a:rPr lang="sl-SI" i="1" dirty="0" smtClean="0"/>
              <a:t>izboljšav </a:t>
            </a:r>
            <a:r>
              <a:rPr lang="sl-SI" dirty="0" smtClean="0"/>
              <a:t>(20 minut). </a:t>
            </a:r>
            <a:endParaRPr lang="sl-SI" dirty="0"/>
          </a:p>
          <a:p>
            <a:pPr lvl="0"/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78191"/>
              </p:ext>
            </p:extLst>
          </p:nvPr>
        </p:nvGraphicFramePr>
        <p:xfrm>
          <a:off x="1108373" y="3054915"/>
          <a:ext cx="9559640" cy="323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307">
                  <a:extLst>
                    <a:ext uri="{9D8B030D-6E8A-4147-A177-3AD203B41FA5}">
                      <a16:colId xmlns:a16="http://schemas.microsoft.com/office/drawing/2014/main" val="2226222128"/>
                    </a:ext>
                  </a:extLst>
                </a:gridCol>
                <a:gridCol w="2751513">
                  <a:extLst>
                    <a:ext uri="{9D8B030D-6E8A-4147-A177-3AD203B41FA5}">
                      <a16:colId xmlns:a16="http://schemas.microsoft.com/office/drawing/2014/main" val="3683762801"/>
                    </a:ext>
                  </a:extLst>
                </a:gridCol>
                <a:gridCol w="2934393">
                  <a:extLst>
                    <a:ext uri="{9D8B030D-6E8A-4147-A177-3AD203B41FA5}">
                      <a16:colId xmlns:a16="http://schemas.microsoft.com/office/drawing/2014/main" val="755170629"/>
                    </a:ext>
                  </a:extLst>
                </a:gridCol>
                <a:gridCol w="1845427">
                  <a:extLst>
                    <a:ext uri="{9D8B030D-6E8A-4147-A177-3AD203B41FA5}">
                      <a16:colId xmlns:a16="http://schemas.microsoft.com/office/drawing/2014/main" val="30703431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sl-SI" sz="1400" i="1" dirty="0" smtClean="0"/>
                        <a:t>Načrtovanje izboljšav</a:t>
                      </a:r>
                      <a:endParaRPr lang="en-AU" sz="1400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74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Kaj želite izboljšati (npr. sooblikovanje kriterijev uspešnosti)? </a:t>
                      </a:r>
                    </a:p>
                    <a:p>
                      <a:endParaRPr lang="en-A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S katerimi aktivnostmi/orodji boste to dosegli?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(npr. učenci pogledajo tri odlične izdelke učencev iz prejšnjih let in izpostavijo, zakaj so odlični)</a:t>
                      </a:r>
                      <a:endParaRPr lang="sl-SI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A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Kako boste vedeli, da ste na pravi poti, katere dokaze boste zbirali?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(npr. učenci s pomočjo kriterijev uspešnosti vrednotijo svoje znanje/dosežke in si podajajo kakovostne povratne informacije).  </a:t>
                      </a:r>
                      <a:endParaRPr lang="sl-SI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A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Samoevalvacija in načrtovanje novega izziva (individualno ali v skupinah). </a:t>
                      </a:r>
                      <a:endParaRPr lang="sl-SI" sz="14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AU" sz="14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499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  <a:p>
                      <a:endParaRPr lang="sl-SI" dirty="0" smtClean="0"/>
                    </a:p>
                    <a:p>
                      <a:endParaRPr lang="sl-SI" smtClean="0"/>
                    </a:p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444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17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7"/>
            <a:ext cx="10515599" cy="4351338"/>
          </a:xfrm>
        </p:spPr>
        <p:txBody>
          <a:bodyPr>
            <a:normAutofit/>
          </a:bodyPr>
          <a:lstStyle/>
          <a:p>
            <a:r>
              <a:rPr lang="sl-SI" dirty="0"/>
              <a:t>Učitelji se </a:t>
            </a:r>
            <a:r>
              <a:rPr lang="sl-SI" dirty="0" smtClean="0"/>
              <a:t>občasno </a:t>
            </a:r>
            <a:r>
              <a:rPr lang="sl-SI" dirty="0"/>
              <a:t>srečujte in si izmenjujte svoje izkušnje ter se medsebojno </a:t>
            </a:r>
            <a:r>
              <a:rPr lang="sl-SI" dirty="0" smtClean="0"/>
              <a:t>podpirajte </a:t>
            </a:r>
            <a:r>
              <a:rPr lang="sl-SI" dirty="0"/>
              <a:t>(kritično prijateljevanje, </a:t>
            </a:r>
            <a:r>
              <a:rPr lang="sl-SI" dirty="0" smtClean="0"/>
              <a:t>spremljanje </a:t>
            </a:r>
            <a:r>
              <a:rPr lang="sl-SI" dirty="0"/>
              <a:t>pouka …). </a:t>
            </a:r>
          </a:p>
          <a:p>
            <a:pPr marL="0" lvl="0" indent="0" fontAlgn="base">
              <a:buNone/>
            </a:pPr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4" y="574036"/>
            <a:ext cx="8776914" cy="244246"/>
          </a:xfrm>
        </p:spPr>
        <p:txBody>
          <a:bodyPr/>
          <a:lstStyle/>
          <a:p>
            <a:r>
              <a:rPr lang="sl-SI" dirty="0"/>
              <a:t>7.3 delavnica:</a:t>
            </a:r>
            <a:r>
              <a:rPr lang="en-US" dirty="0"/>
              <a:t> </a:t>
            </a:r>
            <a:r>
              <a:rPr lang="sl-SI" dirty="0"/>
              <a:t>S skupno refleksijo do izboljšanja procesov učenja in poučevanja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5531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91</TotalTime>
  <Words>379</Words>
  <Application>Microsoft Office PowerPoint</Application>
  <PresentationFormat>Širokozaslonsko</PresentationFormat>
  <Paragraphs>48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Officeova tema</vt:lpstr>
      <vt:lpstr>S skupno refleksijo do izboljšanja procesov učenja in poučevanja</vt:lpstr>
      <vt:lpstr>NAMEN DELAVNICE</vt:lpstr>
      <vt:lpstr>POTEK DELAVNICE</vt:lpstr>
      <vt:lpstr>POTEK DELAVNICE</vt:lpstr>
      <vt:lpstr>POTEK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11</cp:revision>
  <dcterms:created xsi:type="dcterms:W3CDTF">2022-07-15T14:12:12Z</dcterms:created>
  <dcterms:modified xsi:type="dcterms:W3CDTF">2022-07-20T11:42:28Z</dcterms:modified>
</cp:coreProperties>
</file>