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3" r:id="rId5"/>
    <p:sldId id="260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07/22/2022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07/22/2022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Elementi učinkovitega spremljanja pouka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8</a:t>
            </a:r>
            <a:r>
              <a:rPr lang="en-SI" dirty="0" smtClean="0"/>
              <a:t>.</a:t>
            </a:r>
            <a:r>
              <a:rPr lang="sl-SI" dirty="0" smtClean="0"/>
              <a:t>2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Seznaniti </a:t>
            </a:r>
            <a:r>
              <a:rPr lang="sl-SI" dirty="0"/>
              <a:t>se z elementi učinkovitega spremljanja pouka in jih dopolniti.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r>
              <a:rPr lang="sl-SI" dirty="0" smtClean="0"/>
              <a:t>8.2 delavnica:</a:t>
            </a:r>
            <a:r>
              <a:rPr lang="en-US" dirty="0" smtClean="0"/>
              <a:t> </a:t>
            </a:r>
            <a:r>
              <a:rPr lang="sl-SI" dirty="0"/>
              <a:t>Elementi učinkovitega spremljanja pouka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 fontScale="92500"/>
          </a:bodyPr>
          <a:lstStyle/>
          <a:p>
            <a:pPr marL="457200" lvl="0" indent="-457200" fontAlgn="base"/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</a:rPr>
              <a:t>Preberite spodnjo trditev in se o njej pogovorite s kolegom (5 minut).</a:t>
            </a:r>
            <a:endParaRPr lang="sl-SI" dirty="0">
              <a:ea typeface="Times New Roman" panose="02020603050405020304" pitchFamily="18" charset="0"/>
            </a:endParaRPr>
          </a:p>
          <a:p>
            <a:pPr fontAlgn="base"/>
            <a:endParaRPr lang="sl-SI" dirty="0">
              <a:ea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sl-SI" sz="2800" i="1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»Bistvo </a:t>
            </a:r>
            <a:r>
              <a:rPr lang="sl-SI" sz="2800" i="1" dirty="0" smtClean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spremljanja pouka </a:t>
            </a:r>
            <a:r>
              <a:rPr lang="sl-SI" sz="2800" i="1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ni v samem opazovanju pouka; opazovanje je le </a:t>
            </a:r>
            <a:r>
              <a:rPr lang="sl-SI" sz="2800" b="1" i="1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izhodišče za profesionalni pogovor</a:t>
            </a:r>
            <a:r>
              <a:rPr lang="sl-SI" sz="2800" i="1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ki je ključnega pomena za učenje drug od drugega</a:t>
            </a:r>
            <a:r>
              <a:rPr lang="sl-SI" sz="2800" i="1" dirty="0" smtClean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.«</a:t>
            </a:r>
          </a:p>
          <a:p>
            <a:pPr marL="457200" lvl="1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i="1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Za </a:t>
            </a: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</a:rPr>
              <a:t>omizjem oblikujte skupine po 5</a:t>
            </a: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</a:rPr>
              <a:t>. Izberite </a:t>
            </a: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</a:rPr>
              <a:t>gostitelja</a:t>
            </a: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</a:rPr>
              <a:t>, ki bo stalen in omizja ne bo menjal.  </a:t>
            </a:r>
            <a:endParaRPr lang="sl-SI" dirty="0">
              <a:ea typeface="Times New Roman" panose="02020603050405020304" pitchFamily="18" charset="0"/>
            </a:endParaRPr>
          </a:p>
          <a:p>
            <a:pPr lvl="0"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8.2 delavnica:</a:t>
            </a:r>
            <a:r>
              <a:rPr lang="en-US" dirty="0"/>
              <a:t> </a:t>
            </a:r>
            <a:r>
              <a:rPr lang="sl-SI" dirty="0"/>
              <a:t>Elementi učinkovitega spremljanja pouka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68541"/>
            <a:ext cx="10515599" cy="4558521"/>
          </a:xfrm>
        </p:spPr>
        <p:txBody>
          <a:bodyPr>
            <a:normAutofit/>
          </a:bodyPr>
          <a:lstStyle/>
          <a:p>
            <a:pPr lvl="0" fontAlgn="base"/>
            <a:r>
              <a:rPr lang="sl-SI" dirty="0" smtClean="0"/>
              <a:t>Vsak zase preberite zapise </a:t>
            </a:r>
            <a:r>
              <a:rPr lang="sl-SI" i="1" dirty="0" smtClean="0"/>
              <a:t>Elementi </a:t>
            </a:r>
            <a:r>
              <a:rPr lang="sl-SI" i="1" dirty="0"/>
              <a:t>učinkovitega </a:t>
            </a:r>
            <a:r>
              <a:rPr lang="sl-SI" i="1" dirty="0" smtClean="0"/>
              <a:t>spremljanja pouka, </a:t>
            </a:r>
            <a:r>
              <a:rPr lang="sl-SI" dirty="0" smtClean="0"/>
              <a:t>o katerih po tekel pogovor v nadaljevanju</a:t>
            </a:r>
            <a:r>
              <a:rPr lang="sl-SI" i="1" dirty="0" smtClean="0"/>
              <a:t>. 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8.2 delavnica:</a:t>
            </a:r>
            <a:r>
              <a:rPr lang="en-US" dirty="0"/>
              <a:t> </a:t>
            </a:r>
            <a:r>
              <a:rPr lang="sl-SI" dirty="0"/>
              <a:t>Elementi učinkovitega spremljanja pouka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99" y="3179064"/>
            <a:ext cx="8068056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7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Gostitelj z učitelji na podlagi spodnjega vprašanja izvede </a:t>
            </a:r>
            <a:r>
              <a:rPr lang="sl-SI" b="1" dirty="0"/>
              <a:t>1. krog pogovorov</a:t>
            </a:r>
            <a:r>
              <a:rPr lang="sl-SI" dirty="0"/>
              <a:t> (10 minut).</a:t>
            </a:r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r>
              <a:rPr lang="sl-SI" dirty="0" smtClean="0"/>
              <a:t>VPRAŠANJE</a:t>
            </a:r>
            <a:r>
              <a:rPr lang="sl-SI" dirty="0"/>
              <a:t>: </a:t>
            </a:r>
          </a:p>
          <a:p>
            <a:pPr marL="457200" lvl="1" indent="0" fontAlgn="base">
              <a:buNone/>
            </a:pPr>
            <a:r>
              <a:rPr lang="sl-SI" i="1" dirty="0" smtClean="0">
                <a:solidFill>
                  <a:srgbClr val="00B0F0"/>
                </a:solidFill>
              </a:rPr>
              <a:t>1. Čemu </a:t>
            </a:r>
            <a:r>
              <a:rPr lang="sl-SI" i="1" dirty="0">
                <a:solidFill>
                  <a:srgbClr val="00B0F0"/>
                </a:solidFill>
              </a:rPr>
              <a:t>je namenjen pogovor pred izvedbo pouka in po njej </a:t>
            </a:r>
            <a:r>
              <a:rPr lang="sl-SI" i="1" dirty="0" smtClean="0">
                <a:solidFill>
                  <a:srgbClr val="00B0F0"/>
                </a:solidFill>
              </a:rPr>
              <a:t>v okviru </a:t>
            </a:r>
            <a:r>
              <a:rPr lang="sl-SI" i="1" dirty="0">
                <a:solidFill>
                  <a:srgbClr val="00B0F0"/>
                </a:solidFill>
              </a:rPr>
              <a:t>spremljanja pouka?</a:t>
            </a:r>
            <a:endParaRPr lang="sl-SI" dirty="0">
              <a:solidFill>
                <a:srgbClr val="00B0F0"/>
              </a:solidFill>
            </a:endParaRPr>
          </a:p>
          <a:p>
            <a:pPr fontAlgn="base"/>
            <a:endParaRPr lang="sl-SI" dirty="0"/>
          </a:p>
          <a:p>
            <a:pPr lvl="0"/>
            <a:r>
              <a:rPr lang="sl-SI" dirty="0"/>
              <a:t>Po zaključenem pogovoru </a:t>
            </a:r>
            <a:r>
              <a:rPr lang="sl-SI" b="1" dirty="0"/>
              <a:t>člani skupine zamenjate omizje</a:t>
            </a:r>
            <a:r>
              <a:rPr lang="sl-SI" dirty="0"/>
              <a:t>, gostitelj ostane.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3792" y="574036"/>
            <a:ext cx="8776914" cy="244246"/>
          </a:xfrm>
        </p:spPr>
        <p:txBody>
          <a:bodyPr/>
          <a:lstStyle/>
          <a:p>
            <a:r>
              <a:rPr lang="sl-SI" dirty="0"/>
              <a:t>8.2 delavnica:</a:t>
            </a:r>
            <a:r>
              <a:rPr lang="en-US" dirty="0"/>
              <a:t> </a:t>
            </a:r>
            <a:r>
              <a:rPr lang="sl-SI" dirty="0"/>
              <a:t>Elementi učinkovitega spremljanja pouka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8221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8.2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Elementi učinkovitega spremljanja pouka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721009" y="2138390"/>
            <a:ext cx="11016561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sl-SI" b="1" dirty="0"/>
              <a:t>Gostitelj  z novimi člani </a:t>
            </a:r>
            <a:r>
              <a:rPr lang="sl-SI" dirty="0"/>
              <a:t>na kratko podeli </a:t>
            </a:r>
            <a:r>
              <a:rPr lang="sl-SI" b="1" dirty="0"/>
              <a:t>ključne ugotovitve </a:t>
            </a:r>
            <a:r>
              <a:rPr lang="sl-SI" dirty="0"/>
              <a:t>prejšnje skupine in na podlagi spodnjega vprašanja izvede nov – </a:t>
            </a:r>
            <a:r>
              <a:rPr lang="sl-SI" b="1" dirty="0"/>
              <a:t>2. krog pogovorov</a:t>
            </a:r>
            <a:r>
              <a:rPr lang="sl-SI" dirty="0"/>
              <a:t> (10 minut). </a:t>
            </a:r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r>
              <a:rPr lang="sl-SI" dirty="0" smtClean="0"/>
              <a:t>VPRAŠANJE</a:t>
            </a:r>
            <a:r>
              <a:rPr lang="sl-SI" dirty="0"/>
              <a:t>: </a:t>
            </a:r>
          </a:p>
          <a:p>
            <a:pPr marL="457200" lvl="1" indent="0" fontAlgn="base">
              <a:buNone/>
            </a:pPr>
            <a:r>
              <a:rPr lang="sl-SI" i="1" dirty="0">
                <a:solidFill>
                  <a:srgbClr val="00B0F0"/>
                </a:solidFill>
              </a:rPr>
              <a:t>2. Zakaj je kolegialna povratna informacija pomembna?</a:t>
            </a:r>
            <a:endParaRPr lang="sl-SI" dirty="0">
              <a:solidFill>
                <a:srgbClr val="00B0F0"/>
              </a:solidFill>
            </a:endParaRPr>
          </a:p>
          <a:p>
            <a:pPr marL="0" indent="0" fontAlgn="base">
              <a:buNone/>
            </a:pPr>
            <a:r>
              <a:rPr lang="sl-SI" i="1" dirty="0"/>
              <a:t> </a:t>
            </a:r>
            <a:endParaRPr lang="sl-SI" dirty="0"/>
          </a:p>
          <a:p>
            <a:pPr lvl="0"/>
            <a:r>
              <a:rPr lang="sl-SI" dirty="0"/>
              <a:t>Po zaključenem pogovoru </a:t>
            </a:r>
            <a:r>
              <a:rPr lang="sl-SI" b="1" dirty="0"/>
              <a:t>člani skupine zamenjate omizje</a:t>
            </a:r>
            <a:r>
              <a:rPr lang="sl-SI" dirty="0"/>
              <a:t>, gostitelj ostane. </a:t>
            </a:r>
          </a:p>
          <a:p>
            <a:pPr marL="0" indent="0">
              <a:buNone/>
            </a:pPr>
            <a:r>
              <a:rPr lang="sl-SI" dirty="0"/>
              <a:t/>
            </a:r>
            <a:br>
              <a:rPr lang="sl-SI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17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8.2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Elementi učinkovitega spremljanja pouka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721009" y="2138390"/>
            <a:ext cx="11470991" cy="4351338"/>
          </a:xfrm>
        </p:spPr>
        <p:txBody>
          <a:bodyPr>
            <a:normAutofit fontScale="92500"/>
          </a:bodyPr>
          <a:lstStyle/>
          <a:p>
            <a:pPr lvl="0"/>
            <a:r>
              <a:rPr lang="sl-SI" b="1" dirty="0"/>
              <a:t>Gostitelj  z novimi člani </a:t>
            </a:r>
            <a:r>
              <a:rPr lang="sl-SI" dirty="0"/>
              <a:t>spet na kratko podeli </a:t>
            </a:r>
            <a:r>
              <a:rPr lang="sl-SI" b="1" dirty="0"/>
              <a:t>ključne ugotovitve</a:t>
            </a:r>
            <a:r>
              <a:rPr lang="sl-SI" dirty="0"/>
              <a:t> prejšnje skupine in na podlagi spodnjih vprašanj izvede še zadnji – </a:t>
            </a:r>
            <a:r>
              <a:rPr lang="sl-SI" b="1" dirty="0"/>
              <a:t>3. krog pogovorov </a:t>
            </a:r>
            <a:r>
              <a:rPr lang="sl-SI" dirty="0"/>
              <a:t>(10 minut).</a:t>
            </a:r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r>
              <a:rPr lang="sl-SI" dirty="0" smtClean="0"/>
              <a:t>VPRAŠANJI</a:t>
            </a:r>
            <a:r>
              <a:rPr lang="sl-SI" dirty="0"/>
              <a:t>: </a:t>
            </a:r>
            <a:r>
              <a:rPr lang="sl-SI" i="1" dirty="0"/>
              <a:t> </a:t>
            </a:r>
            <a:endParaRPr lang="sl-SI" dirty="0"/>
          </a:p>
          <a:p>
            <a:pPr marL="457200" lvl="1" indent="0" fontAlgn="base">
              <a:buNone/>
            </a:pPr>
            <a:r>
              <a:rPr lang="sl-SI" i="1" dirty="0" smtClean="0">
                <a:solidFill>
                  <a:srgbClr val="00B0F0"/>
                </a:solidFill>
              </a:rPr>
              <a:t>3. Kakšna </a:t>
            </a:r>
            <a:r>
              <a:rPr lang="sl-SI" i="1" dirty="0">
                <a:solidFill>
                  <a:srgbClr val="00B0F0"/>
                </a:solidFill>
              </a:rPr>
              <a:t>povratna informacija mi je v pomoč?</a:t>
            </a:r>
            <a:endParaRPr lang="sl-SI" dirty="0">
              <a:solidFill>
                <a:srgbClr val="00B0F0"/>
              </a:solidFill>
            </a:endParaRPr>
          </a:p>
          <a:p>
            <a:pPr marL="457200" lvl="1" indent="0" fontAlgn="base">
              <a:buNone/>
            </a:pPr>
            <a:r>
              <a:rPr lang="sl-SI" i="1" dirty="0" smtClean="0">
                <a:solidFill>
                  <a:srgbClr val="00B0F0"/>
                </a:solidFill>
              </a:rPr>
              <a:t>4. Zakaj </a:t>
            </a:r>
            <a:r>
              <a:rPr lang="sl-SI" i="1" dirty="0">
                <a:solidFill>
                  <a:srgbClr val="00B0F0"/>
                </a:solidFill>
              </a:rPr>
              <a:t>je spremljanje pouka učinkovitejše, če se pri tem osredotočimo na določeno področje?</a:t>
            </a:r>
          </a:p>
          <a:p>
            <a:pPr marL="457200" lvl="1" indent="0" fontAlgn="base">
              <a:buNone/>
            </a:pPr>
            <a:endParaRPr lang="sl-SI" dirty="0"/>
          </a:p>
          <a:p>
            <a:r>
              <a:rPr lang="sl-SI" dirty="0"/>
              <a:t>Vsako omizje predstavi usmeritve, na podlagi katerih </a:t>
            </a:r>
            <a:r>
              <a:rPr lang="sl-SI" dirty="0" smtClean="0"/>
              <a:t>dopolnijo kroge </a:t>
            </a:r>
            <a:r>
              <a:rPr lang="sl-SI" i="1" dirty="0" smtClean="0"/>
              <a:t>Elementi </a:t>
            </a:r>
            <a:r>
              <a:rPr lang="sl-SI" i="1" dirty="0"/>
              <a:t>učinkovitega spremljanja pouka </a:t>
            </a:r>
            <a:r>
              <a:rPr lang="sl-SI" dirty="0"/>
              <a:t>(5 minut)</a:t>
            </a:r>
            <a:r>
              <a:rPr lang="sl-SI" i="1" dirty="0"/>
              <a:t>.</a:t>
            </a:r>
            <a:endParaRPr lang="sl-SI" dirty="0"/>
          </a:p>
          <a:p>
            <a:pPr marL="0" indent="0">
              <a:buNone/>
            </a:pPr>
            <a:r>
              <a:rPr lang="sl-SI" dirty="0"/>
              <a:t/>
            </a:r>
            <a:br>
              <a:rPr lang="sl-SI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975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481</TotalTime>
  <Words>347</Words>
  <Application>Microsoft Office PowerPoint</Application>
  <PresentationFormat>Širokozaslonsko</PresentationFormat>
  <Paragraphs>44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Officeova tema</vt:lpstr>
      <vt:lpstr>Elementi učinkovitega spremljanja pouka</vt:lpstr>
      <vt:lpstr>NAMEN DELAVNICE</vt:lpstr>
      <vt:lpstr>POTEK DELAVNICE</vt:lpstr>
      <vt:lpstr>POTEK DELAVNICE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11</cp:revision>
  <dcterms:created xsi:type="dcterms:W3CDTF">2022-07-15T14:12:12Z</dcterms:created>
  <dcterms:modified xsi:type="dcterms:W3CDTF">2022-07-22T08:18:58Z</dcterms:modified>
</cp:coreProperties>
</file>