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9" r:id="rId5"/>
    <p:sldId id="265" r:id="rId6"/>
    <p:sldId id="268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9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07/22/2022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07/22/2022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FE90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2AC24-6BF3-5FA0-9336-4BADA426A9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3175" y="1147728"/>
            <a:ext cx="3772039" cy="571969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D5E571-3A7A-892A-3F46-80BE8B2006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8338D-4F1E-DD33-281C-975D33C93F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DE9A96-0A56-A8EE-4A31-68B4F596A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5F19D9-C489-26B2-136D-72EFD886C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E550C2-3586-F860-B4B7-A70DA96D11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38E06-1D42-227A-1852-DA3BC409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65051F-C543-5B0D-0C9E-4B631FB75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E1FF3B-60A1-13B5-C46C-3A8686A74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sl-SI" b="1" dirty="0"/>
              <a:t>Kateri protokol je za spremljanje pouka najustreznejši?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8.3 </a:t>
            </a:r>
            <a:r>
              <a:rPr lang="en-SI" dirty="0" smtClean="0"/>
              <a:t>delavnica</a:t>
            </a:r>
            <a:r>
              <a:rPr lang="en-SI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009" y="2049516"/>
            <a:ext cx="11232094" cy="4121139"/>
          </a:xfrm>
        </p:spPr>
        <p:txBody>
          <a:bodyPr>
            <a:normAutofit/>
          </a:bodyPr>
          <a:lstStyle/>
          <a:p>
            <a:pPr fontAlgn="base"/>
            <a:r>
              <a:rPr lang="sl-SI" dirty="0"/>
              <a:t>Seznaniti se z različnimi protokoli za spremljanje pouka in razmisliti o njihovi vlogi.</a:t>
            </a:r>
          </a:p>
          <a:p>
            <a:pPr marL="0" lvl="0" indent="0" fontAlgn="base">
              <a:buNone/>
            </a:pPr>
            <a:endParaRPr lang="sl-SI" dirty="0"/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 smtClean="0">
                <a:latin typeface="+mj-lt"/>
              </a:rPr>
              <a:t>NA</a:t>
            </a:r>
            <a:r>
              <a:rPr lang="sl-SI" b="0" dirty="0" smtClean="0">
                <a:latin typeface="+mj-lt"/>
              </a:rPr>
              <a:t>MEN DELAVNICE</a:t>
            </a:r>
            <a:endParaRPr lang="en-SI" b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0443" y="631766"/>
            <a:ext cx="8726165" cy="186515"/>
          </a:xfrm>
        </p:spPr>
        <p:txBody>
          <a:bodyPr/>
          <a:lstStyle/>
          <a:p>
            <a:r>
              <a:rPr lang="sl-SI" dirty="0" smtClean="0"/>
              <a:t>8.3 delavnica:</a:t>
            </a:r>
            <a:r>
              <a:rPr lang="en-US" dirty="0" smtClean="0"/>
              <a:t> </a:t>
            </a:r>
            <a:r>
              <a:rPr lang="sl-SI" dirty="0"/>
              <a:t>Kateri protokol je za spremljanje pouka najustreznejši?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 fontAlgn="base"/>
            <a:r>
              <a:rPr lang="sl-SI" dirty="0"/>
              <a:t>Za omizjem </a:t>
            </a:r>
            <a:r>
              <a:rPr lang="sl-SI" b="1" dirty="0"/>
              <a:t>oblikujte skupine po 4 in določite poročevalca</a:t>
            </a:r>
            <a:r>
              <a:rPr lang="sl-SI" dirty="0"/>
              <a:t>. </a:t>
            </a:r>
          </a:p>
          <a:p>
            <a:pPr fontAlgn="base"/>
            <a:endParaRPr lang="sl-SI" dirty="0"/>
          </a:p>
          <a:p>
            <a:pPr lvl="0" fontAlgn="base"/>
            <a:r>
              <a:rPr lang="sl-SI" b="1" dirty="0"/>
              <a:t>Vsaki skupini dodelite enega izmed protokolov</a:t>
            </a:r>
            <a:r>
              <a:rPr lang="sl-SI" dirty="0"/>
              <a:t> za spremljanje pouka: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sl-SI" sz="2800" i="1" dirty="0">
                <a:solidFill>
                  <a:srgbClr val="00B0F0"/>
                </a:solidFill>
              </a:rPr>
              <a:t> Protokol za 5-minutno spremljanje pouka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sl-SI" sz="2800" i="1" dirty="0">
                <a:solidFill>
                  <a:srgbClr val="00B0F0"/>
                </a:solidFill>
              </a:rPr>
              <a:t> Protokol za poglobljeno spremljanje elementov formativnega  </a:t>
            </a:r>
          </a:p>
          <a:p>
            <a:pPr marL="457200" lvl="1" indent="0" fontAlgn="base">
              <a:buNone/>
            </a:pPr>
            <a:r>
              <a:rPr lang="sl-SI" sz="2800" i="1" dirty="0">
                <a:solidFill>
                  <a:srgbClr val="00B0F0"/>
                </a:solidFill>
              </a:rPr>
              <a:t>    spremljanja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sl-SI" sz="2800" i="1" dirty="0">
                <a:solidFill>
                  <a:srgbClr val="00B0F0"/>
                </a:solidFill>
              </a:rPr>
              <a:t> Protokol za spremljanje izbranega področja  </a:t>
            </a:r>
          </a:p>
          <a:p>
            <a:pPr marL="0" lvl="0" indent="0" fontAlgn="base">
              <a:buNone/>
            </a:pP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8.3 delavnica:</a:t>
            </a:r>
            <a:r>
              <a:rPr lang="en-US" dirty="0"/>
              <a:t> </a:t>
            </a:r>
            <a:r>
              <a:rPr lang="sl-SI" dirty="0"/>
              <a:t>Kateri protokol je za spremljanje pouka najustreznejši?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732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 fontAlgn="base"/>
            <a:r>
              <a:rPr lang="sl-SI" b="1" dirty="0"/>
              <a:t>Vsak član skupine </a:t>
            </a:r>
            <a:r>
              <a:rPr lang="sl-SI" dirty="0"/>
              <a:t>najprej sam zase</a:t>
            </a:r>
            <a:r>
              <a:rPr lang="sl-SI" b="1" dirty="0"/>
              <a:t> pogleda protokol </a:t>
            </a:r>
            <a:r>
              <a:rPr lang="sl-SI" dirty="0"/>
              <a:t>in nato </a:t>
            </a:r>
            <a:r>
              <a:rPr lang="sl-SI" dirty="0" smtClean="0"/>
              <a:t>v </a:t>
            </a:r>
            <a:r>
              <a:rPr lang="sl-SI" dirty="0"/>
              <a:t>2 </a:t>
            </a:r>
            <a:r>
              <a:rPr lang="sl-SI" dirty="0" smtClean="0"/>
              <a:t>minutah </a:t>
            </a:r>
            <a:r>
              <a:rPr lang="sl-SI" b="1" dirty="0"/>
              <a:t>poda svoje mnenje o </a:t>
            </a:r>
            <a:r>
              <a:rPr lang="sl-SI" b="1" dirty="0" smtClean="0"/>
              <a:t>njem </a:t>
            </a:r>
            <a:r>
              <a:rPr lang="sl-SI" dirty="0" smtClean="0"/>
              <a:t>– </a:t>
            </a:r>
            <a:r>
              <a:rPr lang="sl-SI" dirty="0"/>
              <a:t>pozitivne in negativne vidike, morebitne potrebne dopolnitve, uporabnost ipd., pri čemer so mu v pomoč vprašanja, zapisana ob posameznem protokolu </a:t>
            </a:r>
            <a:r>
              <a:rPr lang="sl-SI" dirty="0" smtClean="0"/>
              <a:t>(10 </a:t>
            </a:r>
            <a:r>
              <a:rPr lang="sl-SI" dirty="0"/>
              <a:t>minut).</a:t>
            </a:r>
          </a:p>
          <a:p>
            <a:pPr fontAlgn="base"/>
            <a:endParaRPr lang="sl-SI" dirty="0"/>
          </a:p>
          <a:p>
            <a:pPr lvl="0" fontAlgn="base"/>
            <a:r>
              <a:rPr lang="sl-SI" b="1" dirty="0"/>
              <a:t>Poročevalci skupin</a:t>
            </a:r>
            <a:r>
              <a:rPr lang="sl-SI" dirty="0"/>
              <a:t> na kratko </a:t>
            </a:r>
            <a:r>
              <a:rPr lang="sl-SI" b="1" dirty="0"/>
              <a:t>predstavite </a:t>
            </a:r>
            <a:r>
              <a:rPr lang="sl-SI" b="1" dirty="0" smtClean="0"/>
              <a:t>dodeljeni </a:t>
            </a:r>
            <a:r>
              <a:rPr lang="sl-SI" b="1" dirty="0"/>
              <a:t>protokol</a:t>
            </a:r>
            <a:r>
              <a:rPr lang="sl-SI" dirty="0"/>
              <a:t> in njegovo vlogo še </a:t>
            </a:r>
            <a:r>
              <a:rPr lang="sl-SI" b="1" dirty="0"/>
              <a:t>preostalim skupinam</a:t>
            </a:r>
            <a:r>
              <a:rPr lang="sl-SI" dirty="0"/>
              <a:t> </a:t>
            </a:r>
            <a:r>
              <a:rPr lang="sl-SI" dirty="0" smtClean="0"/>
              <a:t>(20 </a:t>
            </a:r>
            <a:r>
              <a:rPr lang="sl-SI" dirty="0"/>
              <a:t>minut).  </a:t>
            </a:r>
          </a:p>
          <a:p>
            <a:pPr lvl="0" fontAlgn="base"/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8.3 delavnica:</a:t>
            </a:r>
            <a:r>
              <a:rPr lang="en-US" dirty="0"/>
              <a:t> </a:t>
            </a:r>
            <a:r>
              <a:rPr lang="sl-SI" dirty="0"/>
              <a:t>Kateri protokol je za spremljanje pouka najustreznejši?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8483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fontAlgn="base">
              <a:spcAft>
                <a:spcPts val="0"/>
              </a:spcAft>
            </a:pPr>
            <a:r>
              <a:rPr lang="sl-SI" dirty="0">
                <a:ea typeface="Times New Roman" panose="02020603050405020304" pitchFamily="18" charset="0"/>
              </a:rPr>
              <a:t>Ali ste že preizkusili 5-minutno spremljanje </a:t>
            </a:r>
            <a:r>
              <a:rPr lang="sl-SI" dirty="0" smtClean="0">
                <a:ea typeface="Times New Roman" panose="02020603050405020304" pitchFamily="18" charset="0"/>
              </a:rPr>
              <a:t>pouka?</a:t>
            </a:r>
          </a:p>
          <a:p>
            <a:pPr lvl="0" fontAlgn="base">
              <a:spcAft>
                <a:spcPts val="0"/>
              </a:spcAft>
            </a:pPr>
            <a:r>
              <a:rPr lang="sl-SI" dirty="0" smtClean="0">
                <a:ea typeface="Times New Roman" panose="02020603050405020304" pitchFamily="18" charset="0"/>
              </a:rPr>
              <a:t>Katere </a:t>
            </a:r>
            <a:r>
              <a:rPr lang="sl-SI" dirty="0">
                <a:ea typeface="Times New Roman" panose="02020603050405020304" pitchFamily="18" charset="0"/>
              </a:rPr>
              <a:t>so pozitivne strani in katere slabosti takšnega </a:t>
            </a:r>
            <a:r>
              <a:rPr lang="sl-SI" dirty="0" smtClean="0">
                <a:ea typeface="Times New Roman" panose="02020603050405020304" pitchFamily="18" charset="0"/>
              </a:rPr>
              <a:t>spremljanja?</a:t>
            </a:r>
          </a:p>
          <a:p>
            <a:pPr lvl="0" fontAlgn="base">
              <a:spcAft>
                <a:spcPts val="0"/>
              </a:spcAft>
            </a:pPr>
            <a:r>
              <a:rPr lang="sl-SI" dirty="0" smtClean="0">
                <a:ea typeface="Times New Roman" panose="02020603050405020304" pitchFamily="18" charset="0"/>
              </a:rPr>
              <a:t>Kdaj </a:t>
            </a:r>
            <a:r>
              <a:rPr lang="sl-SI" dirty="0">
                <a:ea typeface="Times New Roman" panose="02020603050405020304" pitchFamily="18" charset="0"/>
              </a:rPr>
              <a:t>je 5-minutno spremljanje pouka primerna oblika spremljanja?</a:t>
            </a:r>
          </a:p>
          <a:p>
            <a:endParaRPr lang="en-AU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8.3 delavnica:</a:t>
            </a:r>
            <a:r>
              <a:rPr lang="en-US" dirty="0"/>
              <a:t> </a:t>
            </a:r>
            <a:r>
              <a:rPr lang="sl-SI" dirty="0"/>
              <a:t>Kateri protokol je za spremljanje pouka najustreznejši?</a:t>
            </a:r>
            <a:endParaRPr lang="en-US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Protokol za 5-minutno spremljanje pouka</a:t>
            </a:r>
            <a:endParaRPr lang="en-AU" b="0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5507" t="37749" r="10246" b="17484"/>
          <a:stretch/>
        </p:blipFill>
        <p:spPr>
          <a:xfrm>
            <a:off x="5997145" y="2224216"/>
            <a:ext cx="5354213" cy="33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4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sz="half" idx="1"/>
          </p:nvPr>
        </p:nvSpPr>
        <p:spPr>
          <a:xfrm>
            <a:off x="721010" y="2265104"/>
            <a:ext cx="5144836" cy="4351338"/>
          </a:xfrm>
        </p:spPr>
        <p:txBody>
          <a:bodyPr/>
          <a:lstStyle/>
          <a:p>
            <a:pPr lvl="0" fontAlgn="base"/>
            <a:r>
              <a:rPr lang="sl-SI" dirty="0"/>
              <a:t>Ali </a:t>
            </a:r>
            <a:r>
              <a:rPr lang="sl-SI" dirty="0" smtClean="0"/>
              <a:t>bi bil protokol </a:t>
            </a:r>
            <a:r>
              <a:rPr lang="sl-SI" dirty="0"/>
              <a:t>lahko primeren za spremljanje uvajanja izboljšav na področju učenja in poučevanja, ki ste jih določili za to šolsko leto? </a:t>
            </a:r>
          </a:p>
          <a:p>
            <a:pPr lvl="0" fontAlgn="base"/>
            <a:r>
              <a:rPr lang="sl-SI" dirty="0"/>
              <a:t>Ali bi ga bilo treba kakor koli dopolniti? Kako?</a:t>
            </a:r>
          </a:p>
          <a:p>
            <a:endParaRPr lang="en-AU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8.3 delavnica:</a:t>
            </a:r>
            <a:r>
              <a:rPr lang="en-US" dirty="0"/>
              <a:t> </a:t>
            </a:r>
            <a:r>
              <a:rPr lang="sl-SI" dirty="0"/>
              <a:t>Kateri protokol je za spremljanje pouka najustreznejši?</a:t>
            </a:r>
            <a:endParaRPr lang="en-US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721009" y="1460853"/>
            <a:ext cx="10515600" cy="546099"/>
          </a:xfrm>
        </p:spPr>
        <p:txBody>
          <a:bodyPr>
            <a:normAutofit fontScale="90000"/>
          </a:bodyPr>
          <a:lstStyle/>
          <a:p>
            <a:r>
              <a:rPr lang="sl-SI" b="0" dirty="0" smtClean="0"/>
              <a:t/>
            </a:r>
            <a:br>
              <a:rPr lang="sl-SI" b="0" dirty="0" smtClean="0"/>
            </a:br>
            <a:r>
              <a:rPr lang="sl-SI" b="0" dirty="0"/>
              <a:t/>
            </a:r>
            <a:br>
              <a:rPr lang="sl-SI" b="0" dirty="0"/>
            </a:br>
            <a:r>
              <a:rPr lang="sl-SI" b="0" dirty="0" smtClean="0"/>
              <a:t>Protokol </a:t>
            </a:r>
            <a:r>
              <a:rPr lang="sl-SI" b="0" dirty="0"/>
              <a:t>za poglobljeno spremljanje elementov formativnega spremljanja</a:t>
            </a:r>
            <a:endParaRPr lang="en-AU" b="0" dirty="0"/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576" t="18228" r="52866" b="13840"/>
          <a:stretch/>
        </p:blipFill>
        <p:spPr>
          <a:xfrm>
            <a:off x="6848152" y="1796429"/>
            <a:ext cx="3426940" cy="46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0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8.3 delavnica:</a:t>
            </a:r>
            <a:r>
              <a:rPr lang="en-US" dirty="0"/>
              <a:t> </a:t>
            </a:r>
            <a:r>
              <a:rPr lang="sl-SI" dirty="0"/>
              <a:t>Kateri protokol je za spremljanje pouka najustreznejši?</a:t>
            </a:r>
            <a:endParaRPr lang="en-US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64491" y="1206860"/>
            <a:ext cx="10515600" cy="546099"/>
          </a:xfrm>
        </p:spPr>
        <p:txBody>
          <a:bodyPr/>
          <a:lstStyle/>
          <a:p>
            <a:r>
              <a:rPr lang="sl-SI" b="0" dirty="0"/>
              <a:t>Protokol za spremljanje </a:t>
            </a:r>
            <a:r>
              <a:rPr lang="sl-SI" b="0" i="1" dirty="0"/>
              <a:t>izbranega</a:t>
            </a:r>
            <a:r>
              <a:rPr lang="sl-SI" b="0" dirty="0"/>
              <a:t> področja</a:t>
            </a:r>
            <a:endParaRPr lang="en-AU" b="0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3973" y="2004751"/>
            <a:ext cx="5144836" cy="4351338"/>
          </a:xfrm>
        </p:spPr>
        <p:txBody>
          <a:bodyPr/>
          <a:lstStyle/>
          <a:p>
            <a:pPr lvl="0" fontAlgn="base"/>
            <a:r>
              <a:rPr lang="sl-SI" dirty="0"/>
              <a:t>V katerih primerih bi ravnatelju ali sodelavcem priporočili takšen način spremljanja pouka?</a:t>
            </a:r>
          </a:p>
          <a:p>
            <a:pPr lvl="0" fontAlgn="base"/>
            <a:r>
              <a:rPr lang="sl-SI" dirty="0"/>
              <a:t>Katera vprašanja bi lahko postavili učitelju, ki je izvajal učno uro za kakovostno refleksijo po </a:t>
            </a:r>
            <a:r>
              <a:rPr lang="sl-SI" dirty="0" smtClean="0"/>
              <a:t>spremljanju?</a:t>
            </a:r>
            <a:endParaRPr lang="sl-SI" dirty="0"/>
          </a:p>
          <a:p>
            <a:endParaRPr lang="en-AU" dirty="0"/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8801" t="28306" r="25688" b="12874"/>
          <a:stretch/>
        </p:blipFill>
        <p:spPr>
          <a:xfrm>
            <a:off x="6630262" y="1942011"/>
            <a:ext cx="3931747" cy="40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7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6"/>
            <a:ext cx="10515599" cy="4558521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Če ste že izvedli delavnico 3.1, potem se dogovorite, </a:t>
            </a:r>
            <a:r>
              <a:rPr lang="sl-SI" b="1" dirty="0"/>
              <a:t>kateri protokol bi bil</a:t>
            </a:r>
            <a:r>
              <a:rPr lang="sl-SI" dirty="0"/>
              <a:t> glede na vaše izbrano področje, ki bi ga želeli izboljšati v svoji pedagoški praksi, </a:t>
            </a:r>
            <a:r>
              <a:rPr lang="sl-SI" b="1" dirty="0"/>
              <a:t>najprimernejši za uporabo,</a:t>
            </a:r>
            <a:r>
              <a:rPr lang="sl-SI" dirty="0"/>
              <a:t> in ga glede na predstavljene ugotovitve poročevalcev po potrebi še dopolnite. </a:t>
            </a:r>
          </a:p>
          <a:p>
            <a:endParaRPr lang="sl-SI" dirty="0"/>
          </a:p>
          <a:p>
            <a:pPr lvl="0"/>
            <a:r>
              <a:rPr lang="sl-SI" dirty="0"/>
              <a:t>Če delavnice 3.1 še niste izvedli, se boste o nadaljnji uporabi izbranega protokola dogovorili na delavnici 8.5.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68.3 delavnica:</a:t>
            </a:r>
            <a:r>
              <a:rPr lang="en-US" dirty="0"/>
              <a:t> </a:t>
            </a:r>
            <a:r>
              <a:rPr lang="sl-SI" dirty="0"/>
              <a:t>Kateri protokol je za spremljanje pouka najustreznejši?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82471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Custom 1">
      <a:dk1>
        <a:srgbClr val="FC6B14"/>
      </a:dk1>
      <a:lt1>
        <a:srgbClr val="FFFFFF"/>
      </a:lt1>
      <a:dk2>
        <a:srgbClr val="FC6B14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oranzna" id="{B89920E7-1E67-D04A-ABF3-F6FB4F45F219}" vid="{1FB8F88E-0073-314A-A12D-B64640121C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KAKO_oranzna</Template>
  <TotalTime>317</TotalTime>
  <Words>395</Words>
  <Application>Microsoft Office PowerPoint</Application>
  <PresentationFormat>Širokozaslonsko</PresentationFormat>
  <Paragraphs>37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Times New Roman</vt:lpstr>
      <vt:lpstr>Officeova tema</vt:lpstr>
      <vt:lpstr>Kateri protokol je za spremljanje pouka najustreznejši?</vt:lpstr>
      <vt:lpstr>NAMEN DELAVNICE</vt:lpstr>
      <vt:lpstr>POTEK DELAVNICE</vt:lpstr>
      <vt:lpstr>POTEK DELAVNICE</vt:lpstr>
      <vt:lpstr>Protokol za 5-minutno spremljanje pouka</vt:lpstr>
      <vt:lpstr>  Protokol za poglobljeno spremljanje elementov formativnega spremljanja</vt:lpstr>
      <vt:lpstr>Protokol za spremljanje izbranega področja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Skupinsko načrtovanje izboljšav pedagoške prakse</dc:title>
  <dc:creator>Ada Holcar Brunauer</dc:creator>
  <cp:lastModifiedBy>Ada Holcar Brunauer</cp:lastModifiedBy>
  <cp:revision>10</cp:revision>
  <dcterms:created xsi:type="dcterms:W3CDTF">2022-07-15T14:12:12Z</dcterms:created>
  <dcterms:modified xsi:type="dcterms:W3CDTF">2022-07-22T17:31:59Z</dcterms:modified>
</cp:coreProperties>
</file>