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4" r:id="rId4"/>
    <p:sldId id="266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C896"/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08/23/2023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08/23/2023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16C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655BC4-7C24-A476-E805-48890550E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314" y="1152439"/>
            <a:ext cx="2873168" cy="57102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72ABF-2F06-90A6-F740-21FD6FABD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0678E-C535-0E07-BF79-A6BDEB76D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0F019-676E-0EFE-BF95-AD58E470C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40B719-37F9-BB89-3C9F-CF6936F05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99776-A0B2-BF80-E7C6-B1235FB81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D948B-2CCC-FFA6-2ADE-BE4533F5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725DE-1D21-5534-59E4-99BD90C99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FE994-2C8A-AA55-ACA3-DC4C8BC65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deo.arnes.si/watch/qqs3byb0h7l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Varno in učinkovito učno okolje v </a:t>
            </a:r>
            <a:r>
              <a:rPr lang="sl-SI" smtClean="0"/>
              <a:t>očeh učiteljev 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SI" dirty="0" smtClean="0"/>
              <a:t>.1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Razmisliti, kako uspešni smo pri ustvarjanju varnega in učinkovitega učnega okolja, in kaj bi lahko še izboljšali. </a:t>
            </a:r>
          </a:p>
          <a:p>
            <a:pPr lvl="0"/>
            <a:r>
              <a:rPr lang="sl-SI" dirty="0" smtClean="0"/>
              <a:t>Vključiti </a:t>
            </a:r>
            <a:r>
              <a:rPr lang="sl-SI" dirty="0"/>
              <a:t>vse učitelje v strokovni pogovor, izmenjavo izkušenj in učenje drug od drugega, pri čemer se sliši glas vsakega posameznika.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/>
              <a:t>NA</a:t>
            </a:r>
            <a:r>
              <a:rPr lang="sl-SI" b="0" dirty="0" smtClean="0"/>
              <a:t>MEN DELAVNICE</a:t>
            </a:r>
            <a:endParaRPr lang="en-SI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US" dirty="0" smtClean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 smtClean="0"/>
              <a:t>Varno in učinkovito učno okolje v očeh učiteljev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Oglejte si </a:t>
            </a:r>
            <a:r>
              <a:rPr lang="sl-SI" dirty="0" smtClean="0"/>
              <a:t>video </a:t>
            </a:r>
            <a:r>
              <a:rPr lang="sl-SI" i="1" dirty="0" smtClean="0">
                <a:hlinkClick r:id="rId2"/>
              </a:rPr>
              <a:t>Šola, ki se zavzema za varno in učinkovito učno okolje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/>
              <a:t>POTEK DELAVNICE</a:t>
            </a:r>
            <a:endParaRPr lang="en-SI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US" dirty="0" smtClean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Varno in učinkovito učno okolje v očeh učiteljev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-124" t="5921" r="1233" b="15131"/>
          <a:stretch/>
        </p:blipFill>
        <p:spPr>
          <a:xfrm>
            <a:off x="2887579" y="2847473"/>
            <a:ext cx="6012247" cy="29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 kolegom, ki sedi poleg vas, se pogovorite o tem, </a:t>
            </a:r>
            <a:r>
              <a:rPr lang="sl-SI" b="1" dirty="0" smtClean="0"/>
              <a:t>katero učno okolje je</a:t>
            </a:r>
            <a:r>
              <a:rPr lang="sl-SI" dirty="0" smtClean="0"/>
              <a:t> po vašem mnenju </a:t>
            </a:r>
            <a:r>
              <a:rPr lang="sl-SI" b="1" dirty="0" smtClean="0"/>
              <a:t>varno in učinkovito</a:t>
            </a:r>
            <a:r>
              <a:rPr lang="sl-SI" dirty="0" smtClean="0"/>
              <a:t>? Pri </a:t>
            </a:r>
            <a:r>
              <a:rPr lang="sl-SI" dirty="0"/>
              <a:t>tem sta vam lahko v pomoč </a:t>
            </a:r>
            <a:r>
              <a:rPr lang="sl-SI" dirty="0" smtClean="0"/>
              <a:t>iztočnici (10 min):</a:t>
            </a:r>
            <a:endParaRPr lang="sl-SI" dirty="0"/>
          </a:p>
          <a:p>
            <a:pPr marL="914400" lvl="2" indent="0">
              <a:buNone/>
            </a:pPr>
            <a:r>
              <a:rPr lang="sl-SI" sz="2400" i="1" dirty="0" smtClean="0">
                <a:solidFill>
                  <a:schemeClr val="tx1"/>
                </a:solidFill>
              </a:rPr>
              <a:t>»Varno in učinkovito učno okolje prepoznam ...«</a:t>
            </a:r>
            <a:endParaRPr lang="sl-SI" sz="24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sl-SI" sz="2400" i="1" dirty="0" smtClean="0">
                <a:solidFill>
                  <a:schemeClr val="tx1"/>
                </a:solidFill>
              </a:rPr>
              <a:t>»Pouk je zasnovan tako, da ...«</a:t>
            </a:r>
            <a:endParaRPr lang="sl-SI" sz="2400" dirty="0">
              <a:solidFill>
                <a:schemeClr val="tx1"/>
              </a:solidFill>
            </a:endParaRPr>
          </a:p>
          <a:p>
            <a:endParaRPr lang="sl-SI" dirty="0"/>
          </a:p>
          <a:p>
            <a:r>
              <a:rPr lang="sl-SI" dirty="0" smtClean="0"/>
              <a:t>V nadaljevanju </a:t>
            </a:r>
            <a:r>
              <a:rPr lang="sl-SI" dirty="0"/>
              <a:t>te </a:t>
            </a:r>
            <a:r>
              <a:rPr lang="sl-SI" dirty="0" smtClean="0"/>
              <a:t>delavnice uporabite gradivo </a:t>
            </a:r>
            <a:r>
              <a:rPr lang="sl-SI" i="1" dirty="0" smtClean="0"/>
              <a:t>Šola, ki se zavzema za varno in učinkovito učno okolje.</a:t>
            </a:r>
            <a:endParaRPr lang="sl-SI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/>
              <a:t>POTEK DELAVNICE</a:t>
            </a:r>
            <a:endParaRPr lang="en-SI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US" dirty="0" smtClean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Varno in učinkovito učno okolje v očeh učiteljev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US" dirty="0" smtClean="0"/>
              <a:t>.1 </a:t>
            </a:r>
            <a:r>
              <a:rPr lang="en-US" dirty="0" err="1" smtClean="0"/>
              <a:t>delavnica</a:t>
            </a:r>
            <a:r>
              <a:rPr lang="en-US" dirty="0" smtClean="0"/>
              <a:t>: </a:t>
            </a:r>
            <a:r>
              <a:rPr lang="sl-SI" dirty="0"/>
              <a:t>Varno in učinkovito učno okolje v očeh učiteljev</a:t>
            </a:r>
            <a:endParaRPr lang="en-US" dirty="0"/>
          </a:p>
        </p:txBody>
      </p:sp>
      <p:pic>
        <p:nvPicPr>
          <p:cNvPr id="11" name="Picture 2" descr="Plakat Varno in učinkovito učno okolje 2023-lažji faj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b="1937"/>
          <a:stretch/>
        </p:blipFill>
        <p:spPr bwMode="auto">
          <a:xfrm>
            <a:off x="3101543" y="1106905"/>
            <a:ext cx="4582625" cy="572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2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Zapise na gradivu </a:t>
            </a:r>
            <a:r>
              <a:rPr lang="sl-SI" i="1" dirty="0" smtClean="0"/>
              <a:t>Šola, ki </a:t>
            </a:r>
            <a:r>
              <a:rPr lang="sl-SI" i="1" dirty="0"/>
              <a:t>se zavzema za varno in učinkovito učno okolje </a:t>
            </a:r>
            <a:r>
              <a:rPr lang="sl-SI" b="1" dirty="0" smtClean="0"/>
              <a:t>samostojno </a:t>
            </a:r>
            <a:r>
              <a:rPr lang="sl-SI" b="1" dirty="0"/>
              <a:t>preberite in označite </a:t>
            </a:r>
            <a:r>
              <a:rPr lang="sl-SI" b="1" dirty="0" smtClean="0"/>
              <a:t>strategije, </a:t>
            </a:r>
            <a:r>
              <a:rPr lang="sl-SI" b="1" dirty="0"/>
              <a:t>ki jih lahko prepoznate pri vašem pouku oz. na šoli</a:t>
            </a:r>
            <a:r>
              <a:rPr lang="sl-SI" dirty="0"/>
              <a:t>, ter razmislite o primeru učne prakse, ki to dokazuje (</a:t>
            </a:r>
            <a:r>
              <a:rPr lang="sl-SI" dirty="0" smtClean="0"/>
              <a:t>15 </a:t>
            </a:r>
            <a:r>
              <a:rPr lang="sl-SI" dirty="0"/>
              <a:t>minut</a:t>
            </a:r>
            <a:r>
              <a:rPr lang="sl-SI" dirty="0" smtClean="0"/>
              <a:t>). </a:t>
            </a:r>
            <a:endParaRPr lang="sl-SI" dirty="0"/>
          </a:p>
          <a:p>
            <a:endParaRPr lang="sl-SI" dirty="0"/>
          </a:p>
          <a:p>
            <a:pPr lvl="0"/>
            <a:r>
              <a:rPr lang="sl-SI" b="1" dirty="0"/>
              <a:t>S kolegom si izmenjajta informacije o </a:t>
            </a:r>
            <a:r>
              <a:rPr lang="sl-SI" b="1" dirty="0" smtClean="0"/>
              <a:t>strategijah, </a:t>
            </a:r>
            <a:r>
              <a:rPr lang="sl-SI" b="1" dirty="0"/>
              <a:t>ki sta jih </a:t>
            </a:r>
            <a:r>
              <a:rPr lang="sl-SI" b="1" dirty="0" smtClean="0"/>
              <a:t>označila</a:t>
            </a:r>
            <a:r>
              <a:rPr lang="sl-SI" dirty="0" smtClean="0"/>
              <a:t>, </a:t>
            </a:r>
            <a:r>
              <a:rPr lang="sl-SI" dirty="0"/>
              <a:t>in predstavita primere, ki to dokazujejo (10 minut).  </a:t>
            </a:r>
          </a:p>
          <a:p>
            <a:endParaRPr lang="en-AU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AU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US" dirty="0" smtClean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Varno in učinkovito učno okolje v očeh učiteljev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40797" y="1961285"/>
            <a:ext cx="11286507" cy="412113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l-SI" sz="3100" b="1" dirty="0" smtClean="0"/>
              <a:t>I</a:t>
            </a:r>
            <a:r>
              <a:rPr lang="sl-SI" sz="3000" b="1" dirty="0" smtClean="0"/>
              <a:t>zberite </a:t>
            </a:r>
            <a:r>
              <a:rPr lang="sl-SI" sz="3000" b="1" dirty="0"/>
              <a:t>učno okolje (didaktično, fizično ali socialno), ki bi ga želeli izboljšati </a:t>
            </a:r>
            <a:r>
              <a:rPr lang="sl-SI" sz="3000" dirty="0"/>
              <a:t>v svoji pedagoški praksi. Sprehodite se po predavalnici in </a:t>
            </a:r>
            <a:r>
              <a:rPr lang="sl-SI" sz="3000" b="1" dirty="0"/>
              <a:t>poiščite </a:t>
            </a:r>
            <a:r>
              <a:rPr lang="sl-SI" sz="3000" b="1" dirty="0" smtClean="0"/>
              <a:t>štiri učitelje</a:t>
            </a:r>
            <a:r>
              <a:rPr lang="sl-SI" sz="3000" b="1" dirty="0"/>
              <a:t>, ki so izbrali isto učno okolje, in z njimi oblikujte skupino</a:t>
            </a:r>
            <a:r>
              <a:rPr lang="sl-SI" sz="3000" dirty="0"/>
              <a:t> (10 minut). </a:t>
            </a:r>
          </a:p>
          <a:p>
            <a:endParaRPr lang="sl-SI" sz="3000" dirty="0"/>
          </a:p>
          <a:p>
            <a:pPr lvl="0"/>
            <a:r>
              <a:rPr lang="sl-SI" sz="3000" b="1" dirty="0"/>
              <a:t>V skupinah se pogovorite o izbranem </a:t>
            </a:r>
            <a:r>
              <a:rPr lang="sl-SI" sz="3000" b="1" dirty="0" smtClean="0"/>
              <a:t>učnem okolju</a:t>
            </a:r>
            <a:r>
              <a:rPr lang="sl-SI" sz="3000" dirty="0" smtClean="0"/>
              <a:t>, </a:t>
            </a:r>
            <a:r>
              <a:rPr lang="sl-SI" sz="3000" dirty="0"/>
              <a:t>pri čemer odgovorite na </a:t>
            </a:r>
            <a:r>
              <a:rPr lang="sl-SI" sz="3000" dirty="0" smtClean="0"/>
              <a:t>spodnja vprašanja </a:t>
            </a:r>
            <a:r>
              <a:rPr lang="sl-SI" sz="3000" dirty="0"/>
              <a:t>(15 minut):</a:t>
            </a:r>
          </a:p>
          <a:p>
            <a:pPr marL="457200" lvl="1" indent="0">
              <a:buNone/>
            </a:pPr>
            <a:endParaRPr lang="sl-SI" sz="3000" dirty="0" smtClean="0"/>
          </a:p>
          <a:p>
            <a:pPr marL="457200" lvl="1" indent="0">
              <a:buNone/>
            </a:pPr>
            <a:r>
              <a:rPr lang="sl-SI" sz="3000" dirty="0" smtClean="0"/>
              <a:t>VPRAŠANJA</a:t>
            </a:r>
            <a:r>
              <a:rPr lang="sl-SI" sz="30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sz="3000" i="1" dirty="0">
                <a:solidFill>
                  <a:schemeClr val="tx1"/>
                </a:solidFill>
              </a:rPr>
              <a:t>Zakaj je izbrano </a:t>
            </a:r>
            <a:r>
              <a:rPr lang="sl-SI" sz="3000" i="1" dirty="0" smtClean="0">
                <a:solidFill>
                  <a:schemeClr val="tx1"/>
                </a:solidFill>
              </a:rPr>
              <a:t>učno okolje pomembno</a:t>
            </a:r>
            <a:r>
              <a:rPr lang="sl-SI" sz="3000" i="1" dirty="0">
                <a:solidFill>
                  <a:schemeClr val="tx1"/>
                </a:solidFill>
              </a:rPr>
              <a:t>? </a:t>
            </a:r>
            <a:endParaRPr lang="sl-SI" sz="3000" dirty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sz="3000" i="1" dirty="0">
                <a:solidFill>
                  <a:schemeClr val="tx1"/>
                </a:solidFill>
              </a:rPr>
              <a:t>S katerimi strategijami bi lahko izboljšali pouk glede na izbrano </a:t>
            </a:r>
            <a:r>
              <a:rPr lang="sl-SI" sz="3000" i="1" dirty="0" smtClean="0">
                <a:solidFill>
                  <a:schemeClr val="tx1"/>
                </a:solidFill>
              </a:rPr>
              <a:t>učno okolje? 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sz="3000" i="1" dirty="0" smtClean="0">
                <a:solidFill>
                  <a:schemeClr val="tx1"/>
                </a:solidFill>
              </a:rPr>
              <a:t>Kako </a:t>
            </a:r>
            <a:r>
              <a:rPr lang="sl-SI" sz="3000" i="1" dirty="0">
                <a:solidFill>
                  <a:schemeClr val="tx1"/>
                </a:solidFill>
              </a:rPr>
              <a:t>bodo to zaznali učenci? </a:t>
            </a:r>
            <a:endParaRPr lang="sl-SI" sz="3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40798" y="1202020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AU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US" dirty="0" smtClean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Varno in učinkovito učno okolje v očeh učiteljev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V skupinah </a:t>
            </a:r>
            <a:r>
              <a:rPr lang="sl-SI" b="1" dirty="0"/>
              <a:t>zberite svoje razmisleke in jih zapišite v skupni spletni dokument</a:t>
            </a:r>
            <a:r>
              <a:rPr lang="sl-SI" dirty="0"/>
              <a:t>, ki ga lahko do prihodnjega skupnega srečanja (delavnica 9.3) dopolnite (5 minut).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AU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delavnica: Naslov delavnice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5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9">
      <a:dk1>
        <a:srgbClr val="16C896"/>
      </a:dk1>
      <a:lt1>
        <a:srgbClr val="FFFFFF"/>
      </a:lt1>
      <a:dk2>
        <a:srgbClr val="16C896"/>
      </a:dk2>
      <a:lt2>
        <a:srgbClr val="E7E6E6"/>
      </a:lt2>
      <a:accent1>
        <a:srgbClr val="008F51"/>
      </a:accent1>
      <a:accent2>
        <a:srgbClr val="009192"/>
      </a:accent2>
      <a:accent3>
        <a:srgbClr val="FC6B14"/>
      </a:accent3>
      <a:accent4>
        <a:srgbClr val="ED9C30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zelena" id="{6820E39D-38CB-E546-8023-606A0995D261}" vid="{95D2712D-16FE-9B4F-B6E0-A479F374F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KAKO_zelena</Template>
  <TotalTime>571</TotalTime>
  <Words>430</Words>
  <Application>Microsoft Office PowerPoint</Application>
  <PresentationFormat>Širokozaslonsko</PresentationFormat>
  <Paragraphs>35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Varno in učinkovito učno okolje v očeh učiteljev </vt:lpstr>
      <vt:lpstr>NAMEN DELAVNICE</vt:lpstr>
      <vt:lpstr>POTEK DELAVNICE</vt:lpstr>
      <vt:lpstr>POTEK DELAVNICE</vt:lpstr>
      <vt:lpstr>PowerPointova predstavitev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Varno in učinkovito učno okolje v očeh učiteljev</dc:title>
  <dc:creator>Ada Holcar</dc:creator>
  <cp:lastModifiedBy>Ada Holcar</cp:lastModifiedBy>
  <cp:revision>15</cp:revision>
  <dcterms:created xsi:type="dcterms:W3CDTF">2023-07-04T08:58:16Z</dcterms:created>
  <dcterms:modified xsi:type="dcterms:W3CDTF">2023-08-23T12:01:40Z</dcterms:modified>
</cp:coreProperties>
</file>