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16C896"/>
    <a:srgbClr val="FE9012"/>
    <a:srgbClr val="FF7E34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6327"/>
  </p:normalViewPr>
  <p:slideViewPr>
    <p:cSldViewPr snapToGrid="0" snapToObjects="1">
      <p:cViewPr>
        <p:scale>
          <a:sx n="70" d="100"/>
          <a:sy n="70" d="100"/>
        </p:scale>
        <p:origin x="402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68" d="100"/>
          <a:sy n="168" d="100"/>
        </p:scale>
        <p:origin x="5432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5DB91C-B652-A824-4CDF-0AACA086F9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004DBF-8480-73C2-F713-C59A2333E2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33D44-F466-884B-B1E0-2D34487441F7}" type="datetimeFigureOut">
              <a:rPr lang="en-SI" smtClean="0"/>
              <a:t>07/17/2023</a:t>
            </a:fld>
            <a:endParaRPr lang="en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A6A286-610F-9225-4CC4-7D5B301657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AD0775-71BD-32F3-EC45-D5887CD75C1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F0A27-34DA-F542-AFDF-73704E216BAB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782772444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112F9E-9AC2-0642-A6CF-D0C9390C7F9A}" type="datetimeFigureOut">
              <a:rPr lang="en-SI" smtClean="0"/>
              <a:t>07/17/2023</a:t>
            </a:fld>
            <a:endParaRPr lang="en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49100-9ED4-BF4C-A0AA-197BA2717F4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44665216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00F8AF6-3754-148B-DBB4-18EB814BAA5D}"/>
              </a:ext>
            </a:extLst>
          </p:cNvPr>
          <p:cNvSpPr/>
          <p:nvPr userDrawn="1"/>
        </p:nvSpPr>
        <p:spPr>
          <a:xfrm>
            <a:off x="0" y="1147729"/>
            <a:ext cx="11149374" cy="5719693"/>
          </a:xfrm>
          <a:prstGeom prst="rect">
            <a:avLst/>
          </a:prstGeom>
          <a:solidFill>
            <a:srgbClr val="16C89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8938" y="2447717"/>
            <a:ext cx="6615414" cy="3435974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1009" y="1787852"/>
            <a:ext cx="6571272" cy="569129"/>
          </a:xfrm>
        </p:spPr>
        <p:txBody>
          <a:bodyPr anchor="b"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A9CBB6-8827-1E61-5A4B-5DB9BD41F4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11139" y="6013450"/>
            <a:ext cx="469900" cy="685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D5403E-8DCC-5F96-4E49-524109FD9F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009" y="535855"/>
            <a:ext cx="2117768" cy="34731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F10FBE6-7939-1FC3-7FAB-10953C942FC4}"/>
              </a:ext>
            </a:extLst>
          </p:cNvPr>
          <p:cNvSpPr txBox="1"/>
          <p:nvPr userDrawn="1"/>
        </p:nvSpPr>
        <p:spPr>
          <a:xfrm>
            <a:off x="4635062" y="7819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SI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D655BC4-7C24-A476-E805-48890550E3E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06314" y="1152439"/>
            <a:ext cx="2873168" cy="5710271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89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009" y="2049516"/>
            <a:ext cx="10515600" cy="4121139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1009" y="1314315"/>
            <a:ext cx="10515600" cy="546099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640A1C-36B3-9F4A-D196-F163176B58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9C0C2A0-A92D-B5C9-DC7A-D7DAF3D68C64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0A9A906-71C3-42B5-2D51-B10E493D9EF6}"/>
              </a:ext>
            </a:extLst>
          </p:cNvPr>
          <p:cNvSpPr txBox="1"/>
          <p:nvPr userDrawn="1"/>
        </p:nvSpPr>
        <p:spPr>
          <a:xfrm>
            <a:off x="4332364" y="882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SI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0A5DCA-14B9-26C0-A3B4-C052080C64A5}"/>
              </a:ext>
            </a:extLst>
          </p:cNvPr>
          <p:cNvSpPr txBox="1"/>
          <p:nvPr userDrawn="1"/>
        </p:nvSpPr>
        <p:spPr>
          <a:xfrm>
            <a:off x="7693572" y="1954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SI" dirty="0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93711B0D-2B5B-9A96-3CB5-2A8CF9AB6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0872ABF-2F06-90A6-F740-21FD6FABD1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8784" y="4847749"/>
            <a:ext cx="1013927" cy="20151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00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009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3F3F9D-3D45-A3BC-E09D-129C501B91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1A747F-9E75-0703-07E9-2C8D470B9D0A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1661E660-DF49-28EE-CE1A-96F8EE36E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FD0678E-C535-0E07-BF79-A6BDEB76D2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8784" y="4847749"/>
            <a:ext cx="1013927" cy="20151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1010" y="2141537"/>
            <a:ext cx="5144836" cy="435133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41537"/>
            <a:ext cx="5064409" cy="435133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3380B8-CE07-65CA-653A-9C9BCDDF9F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8C06D7E-087F-B529-8342-1D0779987CFE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0C385920-97F1-8C96-DC79-58A64CD47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0F12B0D-D881-41DF-DDFF-410E3764C7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1009" y="1314315"/>
            <a:ext cx="10515600" cy="546099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AA0F019-676E-0EFE-BF95-AD58E470CE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8784" y="4847749"/>
            <a:ext cx="1013927" cy="20151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009" y="1958975"/>
            <a:ext cx="5157787" cy="54609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1009" y="2505075"/>
            <a:ext cx="5157787" cy="3684588"/>
          </a:xfrm>
        </p:spPr>
        <p:txBody>
          <a:bodyPr/>
          <a:lstStyle>
            <a:lvl1pPr>
              <a:buClr>
                <a:schemeClr val="tx1"/>
              </a:buClr>
              <a:defRPr sz="2400"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 sz="1800"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 sz="1600"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 sz="16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EBF07FC-5286-7393-04F6-7141E2FEF9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F6B0E2C-467D-13EE-B7F0-EB92C5DDE995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CB6CF924-650A-2FA2-2136-EA8259354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6FE91A7-0EB3-121F-EE88-D1EAEC3174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1009" y="1314315"/>
            <a:ext cx="10515600" cy="546099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980BD4A-0BED-BC2B-6EC8-D7643E64FB7C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078822" y="1958975"/>
            <a:ext cx="5157787" cy="54609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4EC2E1C4-DCC6-FD9C-924B-7B62141B6EA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078821" y="2505074"/>
            <a:ext cx="5157787" cy="3684588"/>
          </a:xfrm>
        </p:spPr>
        <p:txBody>
          <a:bodyPr/>
          <a:lstStyle>
            <a:lvl1pPr>
              <a:buClr>
                <a:schemeClr val="tx1"/>
              </a:buClr>
              <a:defRPr sz="2400"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 sz="1800"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 sz="1600"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 sz="16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E40B719-37F9-BB89-3C9F-CF6936F052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8784" y="4847749"/>
            <a:ext cx="1013927" cy="20151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0CA003A-7FE0-D9FF-7806-A8D2F37969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1009" y="1314315"/>
            <a:ext cx="10515600" cy="546099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BBC2F8-0D82-D544-DA11-898F24AC2D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20AFB5A-EA9F-4FF2-6F7E-FA131F3958AD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DA245FA2-6926-2160-236F-20F558937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4199776-A0B2-BF80-E7C6-B1235FB811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8784" y="4847749"/>
            <a:ext cx="1013927" cy="20151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F2B7C75-BEAF-041E-8E56-BC692EC0B2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076111E-3CDC-0288-96EF-71BB35CF51BB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12A939A7-E0F7-2E20-0832-193EBF74D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BD948B-2CCC-FFA6-2ADE-BE4533F5A5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8784" y="4847749"/>
            <a:ext cx="1013927" cy="20151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009" y="1187092"/>
            <a:ext cx="3932237" cy="128528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7091"/>
            <a:ext cx="6053421" cy="5096867"/>
          </a:xfrm>
        </p:spPr>
        <p:txBody>
          <a:bodyPr/>
          <a:lstStyle>
            <a:lvl1pPr>
              <a:buClr>
                <a:schemeClr val="tx1"/>
              </a:buClr>
              <a:defRPr sz="3200"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 sz="2800"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 sz="2400"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 sz="2000"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 sz="2000">
                <a:solidFill>
                  <a:schemeClr val="bg2">
                    <a:lumMod val="1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1009" y="2472376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3C8CD0-01BC-9105-4339-739FB2C1F7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278E6C9-1508-02B2-1361-F19D34735328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3B3013C7-DACA-2C83-C104-FE40D1819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BB725DE-1D21-5534-59E4-99BD90C993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8784" y="4847749"/>
            <a:ext cx="1013927" cy="20151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187091"/>
            <a:ext cx="6053421" cy="509686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BA1149-7188-CBC8-4144-724A1B4955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DDAC2CF-96FC-27C8-10EB-3577CED54D0B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E2C9042B-3FC9-D058-E280-2746AF228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51373B7-7021-4EA5-3DD7-93773B759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009" y="1187092"/>
            <a:ext cx="3932237" cy="128528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208924E-B9F7-C5D6-531A-AFEDB4C4DE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1009" y="2472376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99FE994-2C8A-AA55-ACA3-DC4C8BC65C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8784" y="4847749"/>
            <a:ext cx="1013927" cy="201512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222C6-FA18-3378-5913-D1DF1CB449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Glas učencev in staršev – </a:t>
            </a:r>
            <a:r>
              <a:rPr lang="sl-SI" dirty="0"/>
              <a:t>K</a:t>
            </a:r>
            <a:r>
              <a:rPr lang="sl-SI" dirty="0" smtClean="0"/>
              <a:t>aj </a:t>
            </a:r>
            <a:r>
              <a:rPr lang="sl-SI" dirty="0" smtClean="0"/>
              <a:t>nam sporočajo?</a:t>
            </a:r>
            <a:endParaRPr lang="en-S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6C11D5-C137-3150-635E-E7549524FA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9</a:t>
            </a:r>
            <a:r>
              <a:rPr lang="en-SI" dirty="0" smtClean="0"/>
              <a:t>.</a:t>
            </a:r>
            <a:r>
              <a:rPr lang="sl-SI" dirty="0" smtClean="0"/>
              <a:t>3</a:t>
            </a:r>
            <a:r>
              <a:rPr lang="en-SI" dirty="0" smtClean="0"/>
              <a:t> </a:t>
            </a:r>
            <a:r>
              <a:rPr lang="en-SI" dirty="0"/>
              <a:t>delavnica:</a:t>
            </a:r>
          </a:p>
        </p:txBody>
      </p:sp>
    </p:spTree>
    <p:extLst>
      <p:ext uri="{BB962C8B-B14F-4D97-AF65-F5344CB8AC3E}">
        <p14:creationId xmlns:p14="http://schemas.microsoft.com/office/powerpoint/2010/main" val="2648597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061786-B57E-DF5A-7CB3-EFF607DC7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Predstaviti ugotovitve evalvacije učinkovitosti in varnosti učnega okolja</a:t>
            </a:r>
            <a:r>
              <a:rPr lang="sl-SI" dirty="0" smtClean="0"/>
              <a:t> </a:t>
            </a:r>
            <a:r>
              <a:rPr lang="sl-SI" dirty="0"/>
              <a:t>učencev in staršev, pridobljene z vprašalnikom v delavnici </a:t>
            </a:r>
            <a:r>
              <a:rPr lang="sl-SI" dirty="0" smtClean="0"/>
              <a:t>9.2</a:t>
            </a:r>
            <a:r>
              <a:rPr lang="sl-SI" dirty="0"/>
              <a:t>.</a:t>
            </a:r>
          </a:p>
          <a:p>
            <a:r>
              <a:rPr lang="sl-SI" dirty="0"/>
              <a:t>Razmisliti, kaj in v kolikšni meri jih je mogoče upoštevati pri načrtovanju izboljšav lastne pedagoške prakse.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72F402-5238-6815-6DA9-14D1CD0C9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0" dirty="0" smtClean="0"/>
              <a:t>NAMEN DELAVNICE</a:t>
            </a:r>
            <a:endParaRPr lang="en-SI" b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2D4B1B-12CB-4776-006D-068F93F06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 smtClean="0"/>
              <a:t>9.3</a:t>
            </a:r>
            <a:r>
              <a:rPr lang="en-US" dirty="0" smtClean="0"/>
              <a:t> </a:t>
            </a:r>
            <a:r>
              <a:rPr lang="en-US" dirty="0"/>
              <a:t>delavnica: </a:t>
            </a:r>
            <a:r>
              <a:rPr lang="sl-SI" dirty="0"/>
              <a:t>Glas učencev in staršev – </a:t>
            </a:r>
            <a:r>
              <a:rPr lang="sl-SI" dirty="0"/>
              <a:t>K</a:t>
            </a:r>
            <a:r>
              <a:rPr lang="sl-SI" dirty="0" smtClean="0"/>
              <a:t>aj </a:t>
            </a:r>
            <a:r>
              <a:rPr lang="sl-SI" dirty="0" smtClean="0"/>
              <a:t>nam sporočajo?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358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061786-B57E-DF5A-7CB3-EFF607DC7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l-SI" dirty="0"/>
              <a:t>S kolegi </a:t>
            </a:r>
            <a:r>
              <a:rPr lang="sl-SI" b="1" dirty="0"/>
              <a:t>oblikujte skupine</a:t>
            </a:r>
            <a:r>
              <a:rPr lang="sl-SI" dirty="0"/>
              <a:t> </a:t>
            </a:r>
            <a:r>
              <a:rPr lang="sl-SI" b="1" dirty="0"/>
              <a:t>glede</a:t>
            </a:r>
            <a:r>
              <a:rPr lang="sl-SI" dirty="0"/>
              <a:t> </a:t>
            </a:r>
            <a:r>
              <a:rPr lang="sl-SI" b="1" dirty="0"/>
              <a:t>na skupno področje</a:t>
            </a:r>
            <a:r>
              <a:rPr lang="sl-SI" dirty="0"/>
              <a:t>, ki ste ga izbrali v delavnici </a:t>
            </a:r>
            <a:r>
              <a:rPr lang="sl-SI" dirty="0" smtClean="0"/>
              <a:t>9.1</a:t>
            </a:r>
            <a:r>
              <a:rPr lang="sl-SI" dirty="0"/>
              <a:t>. Preglejte zapise v skupnem spletnem dokumentu (</a:t>
            </a:r>
            <a:r>
              <a:rPr lang="sl-SI" dirty="0" smtClean="0"/>
              <a:t>delavnica 9.1). </a:t>
            </a:r>
            <a:r>
              <a:rPr lang="sl-SI" dirty="0"/>
              <a:t>Določite </a:t>
            </a:r>
            <a:r>
              <a:rPr lang="sl-SI" dirty="0" smtClean="0"/>
              <a:t>poročevalca </a:t>
            </a:r>
            <a:r>
              <a:rPr lang="sl-SI" dirty="0"/>
              <a:t>(10 min</a:t>
            </a:r>
            <a:r>
              <a:rPr lang="sl-SI" dirty="0" smtClean="0"/>
              <a:t>).</a:t>
            </a:r>
            <a:endParaRPr lang="sl-SI" dirty="0"/>
          </a:p>
          <a:p>
            <a:endParaRPr lang="sl-SI" dirty="0"/>
          </a:p>
          <a:p>
            <a:pPr lvl="0"/>
            <a:r>
              <a:rPr lang="sl-SI" b="1" dirty="0"/>
              <a:t>Razredniki predstavite ključne ugotovitve</a:t>
            </a:r>
            <a:r>
              <a:rPr lang="sl-SI" dirty="0"/>
              <a:t> </a:t>
            </a:r>
            <a:r>
              <a:rPr lang="sl-SI" b="1" dirty="0"/>
              <a:t>učencev in staršev </a:t>
            </a:r>
            <a:r>
              <a:rPr lang="sl-SI" dirty="0"/>
              <a:t>glede na izbrane odgovore v vprašalnikih (delavnica </a:t>
            </a:r>
            <a:r>
              <a:rPr lang="sl-SI" dirty="0" smtClean="0"/>
              <a:t>9.2</a:t>
            </a:r>
            <a:r>
              <a:rPr lang="sl-SI" dirty="0"/>
              <a:t>) (15 minut).</a:t>
            </a:r>
          </a:p>
          <a:p>
            <a:endParaRPr lang="sl-SI" dirty="0"/>
          </a:p>
          <a:p>
            <a:pPr lvl="0"/>
            <a:r>
              <a:rPr lang="sl-SI" dirty="0"/>
              <a:t>V skupini razmislite,</a:t>
            </a:r>
            <a:r>
              <a:rPr lang="sl-SI" b="1" dirty="0"/>
              <a:t> katera spoznanja iz vprašalnikov učencev in staršev boste vključili v načrtovanje izboljšav izbranega področja pedagoške prakse</a:t>
            </a:r>
            <a:r>
              <a:rPr lang="sl-SI" dirty="0"/>
              <a:t>, ki ste ga določili v delavnici </a:t>
            </a:r>
            <a:r>
              <a:rPr lang="sl-SI" dirty="0" smtClean="0"/>
              <a:t>9.1. </a:t>
            </a:r>
            <a:r>
              <a:rPr lang="sl-SI" dirty="0"/>
              <a:t>Načrtujete, kako boste izboljšave konkretno vnesli v svojo pedagoško prakso</a:t>
            </a:r>
            <a:r>
              <a:rPr lang="sl-SI" dirty="0" smtClean="0"/>
              <a:t> (20 </a:t>
            </a:r>
            <a:r>
              <a:rPr lang="sl-SI" dirty="0"/>
              <a:t>minut). </a:t>
            </a:r>
          </a:p>
          <a:p>
            <a:endParaRPr lang="sl-S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72F402-5238-6815-6DA9-14D1CD0C9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0" dirty="0" smtClean="0"/>
              <a:t>POTEK DELAVNICE</a:t>
            </a:r>
            <a:endParaRPr lang="en-SI" b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2D4B1B-12CB-4776-006D-068F93F06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 smtClean="0"/>
              <a:t>9.3</a:t>
            </a:r>
            <a:r>
              <a:rPr lang="en-US" dirty="0" smtClean="0"/>
              <a:t> </a:t>
            </a:r>
            <a:r>
              <a:rPr lang="en-US" dirty="0"/>
              <a:t>delavnica: </a:t>
            </a:r>
            <a:r>
              <a:rPr lang="sl-SI" dirty="0"/>
              <a:t>Glas učencev in staršev – </a:t>
            </a:r>
            <a:r>
              <a:rPr lang="sl-SI" dirty="0" smtClean="0"/>
              <a:t>Kaj </a:t>
            </a:r>
            <a:r>
              <a:rPr lang="sl-SI" dirty="0"/>
              <a:t>nam sporočajo?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972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061786-B57E-DF5A-7CB3-EFF607DC7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009" y="1879107"/>
            <a:ext cx="10515600" cy="4577840"/>
          </a:xfrm>
        </p:spPr>
        <p:txBody>
          <a:bodyPr>
            <a:normAutofit/>
          </a:bodyPr>
          <a:lstStyle/>
          <a:p>
            <a:r>
              <a:rPr lang="sl-SI" b="1" dirty="0"/>
              <a:t>Poročevalci</a:t>
            </a:r>
            <a:r>
              <a:rPr lang="sl-SI" dirty="0"/>
              <a:t> </a:t>
            </a:r>
            <a:r>
              <a:rPr lang="sl-SI" b="1" dirty="0"/>
              <a:t>predstavite razmisleke skupin. </a:t>
            </a:r>
            <a:r>
              <a:rPr lang="sl-SI" dirty="0"/>
              <a:t>Vsaka skupina</a:t>
            </a:r>
            <a:r>
              <a:rPr lang="sl-SI" b="1" dirty="0"/>
              <a:t> načrtovane</a:t>
            </a:r>
            <a:r>
              <a:rPr lang="sl-SI" dirty="0"/>
              <a:t> </a:t>
            </a:r>
            <a:r>
              <a:rPr lang="sl-SI" b="1" dirty="0"/>
              <a:t>izboljšave</a:t>
            </a:r>
            <a:r>
              <a:rPr lang="sl-SI" dirty="0"/>
              <a:t> vpiše v obrazec Analiza stanja (15 minut). </a:t>
            </a:r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  <a:p>
            <a:pPr lvl="0"/>
            <a:endParaRPr lang="sl-S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72F402-5238-6815-6DA9-14D1CD0C9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62" y="1172702"/>
            <a:ext cx="10515600" cy="546099"/>
          </a:xfrm>
        </p:spPr>
        <p:txBody>
          <a:bodyPr/>
          <a:lstStyle/>
          <a:p>
            <a:r>
              <a:rPr lang="sl-SI" b="0" dirty="0"/>
              <a:t>POTEK DELAVNICE</a:t>
            </a:r>
            <a:endParaRPr lang="en-S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2D4B1B-12CB-4776-006D-068F93F06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 smtClean="0"/>
              <a:t>9.3</a:t>
            </a:r>
            <a:r>
              <a:rPr lang="en-US" dirty="0" smtClean="0"/>
              <a:t> </a:t>
            </a:r>
            <a:r>
              <a:rPr lang="en-US" dirty="0"/>
              <a:t>delavnica: </a:t>
            </a:r>
            <a:r>
              <a:rPr lang="sl-SI" dirty="0"/>
              <a:t>Glas učencev in staršev – </a:t>
            </a:r>
            <a:r>
              <a:rPr lang="sl-SI" dirty="0" smtClean="0"/>
              <a:t>Kaj </a:t>
            </a:r>
            <a:r>
              <a:rPr lang="sl-SI" dirty="0"/>
              <a:t>nam sporočajo?</a:t>
            </a:r>
            <a:endParaRPr lang="en-US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657957"/>
              </p:ext>
            </p:extLst>
          </p:nvPr>
        </p:nvGraphicFramePr>
        <p:xfrm>
          <a:off x="1930852" y="3181177"/>
          <a:ext cx="7774622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4622">
                  <a:extLst>
                    <a:ext uri="{9D8B030D-6E8A-4147-A177-3AD203B41FA5}">
                      <a16:colId xmlns:a16="http://schemas.microsoft.com/office/drawing/2014/main" val="3453373629"/>
                    </a:ext>
                  </a:extLst>
                </a:gridCol>
              </a:tblGrid>
              <a:tr h="570715">
                <a:tc>
                  <a:txBody>
                    <a:bodyPr/>
                    <a:lstStyle/>
                    <a:p>
                      <a:r>
                        <a:rPr lang="sl-SI" sz="18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ANALIZA STANJA</a:t>
                      </a:r>
                    </a:p>
                    <a:p>
                      <a:r>
                        <a:rPr lang="sl-SI" sz="18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Skupinsko identificiranje izzivov z vidika učencev, staršev in izvedbe pouka.</a:t>
                      </a:r>
                      <a:endParaRPr lang="en-AU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290947"/>
                  </a:ext>
                </a:extLst>
              </a:tr>
              <a:tr h="570715">
                <a:tc>
                  <a:txBody>
                    <a:bodyPr/>
                    <a:lstStyle/>
                    <a:p>
                      <a:r>
                        <a:rPr lang="sl-SI" sz="18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Člani skupine:</a:t>
                      </a:r>
                    </a:p>
                    <a:p>
                      <a:endParaRPr lang="en-AU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136002"/>
                  </a:ext>
                </a:extLst>
              </a:tr>
              <a:tr h="13044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8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Kaj želimo izboljšati (spremeniti, vpeljati) pri svojem poučevanju glede na potrebe in sporočila naših učencev in njihovih staršev?</a:t>
                      </a:r>
                    </a:p>
                    <a:p>
                      <a:endParaRPr lang="sl-SI" dirty="0" smtClean="0">
                        <a:solidFill>
                          <a:srgbClr val="000000"/>
                        </a:solidFill>
                      </a:endParaRPr>
                    </a:p>
                    <a:p>
                      <a:endParaRPr lang="sl-SI" dirty="0" smtClean="0">
                        <a:solidFill>
                          <a:srgbClr val="000000"/>
                        </a:solidFill>
                      </a:endParaRPr>
                    </a:p>
                    <a:p>
                      <a:endParaRPr lang="en-AU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359135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3941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vsebine 1"/>
          <p:cNvSpPr>
            <a:spLocks noGrp="1"/>
          </p:cNvSpPr>
          <p:nvPr>
            <p:ph idx="1"/>
          </p:nvPr>
        </p:nvSpPr>
        <p:spPr>
          <a:xfrm>
            <a:off x="721009" y="2044898"/>
            <a:ext cx="5415096" cy="4121139"/>
          </a:xfrm>
        </p:spPr>
        <p:txBody>
          <a:bodyPr/>
          <a:lstStyle/>
          <a:p>
            <a:r>
              <a:rPr lang="sl-SI" dirty="0"/>
              <a:t>Preglejte zapise v obrazcu Analiza stanja in </a:t>
            </a:r>
            <a:r>
              <a:rPr lang="sl-SI" b="1" dirty="0"/>
              <a:t>načrtujte dejavnosti in dokaze za spremljanje napredka izbranega </a:t>
            </a:r>
            <a:r>
              <a:rPr lang="sl-SI" b="1" dirty="0" smtClean="0"/>
              <a:t>področja </a:t>
            </a:r>
            <a:r>
              <a:rPr lang="sl-SI" dirty="0" smtClean="0"/>
              <a:t>(15 min).</a:t>
            </a:r>
            <a:endParaRPr lang="sl-SI" dirty="0"/>
          </a:p>
          <a:p>
            <a:pPr lvl="0"/>
            <a:r>
              <a:rPr lang="sl-SI" b="1" dirty="0" smtClean="0"/>
              <a:t>Dejavnosti </a:t>
            </a:r>
            <a:r>
              <a:rPr lang="sl-SI" b="1" dirty="0"/>
              <a:t>in dokaze</a:t>
            </a:r>
            <a:r>
              <a:rPr lang="sl-SI" dirty="0"/>
              <a:t> za spremljanje napredka izbranega področja </a:t>
            </a:r>
            <a:r>
              <a:rPr lang="sl-SI" b="1" dirty="0"/>
              <a:t>zapišite v obrazec</a:t>
            </a:r>
            <a:r>
              <a:rPr lang="sl-SI" dirty="0"/>
              <a:t> Načrtovanje </a:t>
            </a:r>
            <a:r>
              <a:rPr lang="sl-SI" dirty="0" smtClean="0"/>
              <a:t>izboljšav (15 min)</a:t>
            </a:r>
            <a:r>
              <a:rPr lang="sl-SI" i="1" dirty="0" smtClean="0"/>
              <a:t>.</a:t>
            </a:r>
            <a:endParaRPr lang="sl-SI" dirty="0"/>
          </a:p>
          <a:p>
            <a:pPr marL="0" indent="0">
              <a:buNone/>
            </a:pPr>
            <a:r>
              <a:rPr lang="sl-SI" dirty="0"/>
              <a:t> </a:t>
            </a:r>
          </a:p>
          <a:p>
            <a:endParaRPr lang="en-AU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0" dirty="0"/>
              <a:t>POTEK DELAVNICE</a:t>
            </a:r>
            <a:endParaRPr lang="en-AU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 smtClean="0"/>
              <a:t>9.3</a:t>
            </a:r>
            <a:r>
              <a:rPr lang="en-US" dirty="0" smtClean="0"/>
              <a:t> </a:t>
            </a:r>
            <a:r>
              <a:rPr lang="en-US" dirty="0"/>
              <a:t>delavnica: </a:t>
            </a:r>
            <a:r>
              <a:rPr lang="sl-SI" dirty="0"/>
              <a:t>Glas učencev in staršev – </a:t>
            </a:r>
            <a:r>
              <a:rPr lang="sl-SI" dirty="0" smtClean="0"/>
              <a:t>Kaj </a:t>
            </a:r>
            <a:r>
              <a:rPr lang="sl-SI" dirty="0"/>
              <a:t>nam sporočajo?</a:t>
            </a:r>
            <a:endParaRPr lang="en-US" dirty="0"/>
          </a:p>
        </p:txBody>
      </p:sp>
      <p:pic>
        <p:nvPicPr>
          <p:cNvPr id="5" name="Označba mesta vsebine 5"/>
          <p:cNvPicPr>
            <a:picLocks noChangeAspect="1"/>
          </p:cNvPicPr>
          <p:nvPr/>
        </p:nvPicPr>
        <p:blipFill rotWithShape="1">
          <a:blip r:embed="rId2"/>
          <a:srcRect l="17519" t="18361" r="18037" b="6964"/>
          <a:stretch/>
        </p:blipFill>
        <p:spPr>
          <a:xfrm>
            <a:off x="6407497" y="1314315"/>
            <a:ext cx="4982836" cy="360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147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vsebine 1"/>
          <p:cNvSpPr>
            <a:spLocks noGrp="1"/>
          </p:cNvSpPr>
          <p:nvPr>
            <p:ph idx="1"/>
          </p:nvPr>
        </p:nvSpPr>
        <p:spPr>
          <a:xfrm>
            <a:off x="721009" y="2044898"/>
            <a:ext cx="10515600" cy="4121139"/>
          </a:xfrm>
        </p:spPr>
        <p:txBody>
          <a:bodyPr/>
          <a:lstStyle/>
          <a:p>
            <a:pPr lvl="0"/>
            <a:r>
              <a:rPr lang="sl-SI" dirty="0"/>
              <a:t>V naslednjih treh mesecih </a:t>
            </a:r>
            <a:r>
              <a:rPr lang="sl-SI" b="1" dirty="0"/>
              <a:t>izvajajte dogovorjene dejavnosti pri svojem pouku</a:t>
            </a:r>
            <a:r>
              <a:rPr lang="sl-SI" dirty="0"/>
              <a:t>, </a:t>
            </a:r>
            <a:r>
              <a:rPr lang="sl-SI" b="1" dirty="0"/>
              <a:t>zbirajte dokaze, spremljajte in vrednotite doseganje zastavljenih ciljev</a:t>
            </a:r>
            <a:r>
              <a:rPr lang="sl-SI" dirty="0"/>
              <a:t>. S kolegi iz vaše skupine se vsaj enkrat mesečno srečajte in si izmenjajte ugotovitve. Pri tem vam je lahko v podporo tudi spremljanje pouka drug drugega. </a:t>
            </a:r>
          </a:p>
          <a:p>
            <a:pPr marL="0" indent="0">
              <a:buNone/>
            </a:pPr>
            <a:r>
              <a:rPr lang="sl-SI" dirty="0"/>
              <a:t> </a:t>
            </a:r>
          </a:p>
          <a:p>
            <a:endParaRPr lang="en-AU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0" dirty="0"/>
              <a:t>POTEK DELAVNICE</a:t>
            </a:r>
            <a:endParaRPr lang="en-AU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 smtClean="0"/>
              <a:t>9.3</a:t>
            </a:r>
            <a:r>
              <a:rPr lang="en-US" dirty="0" smtClean="0"/>
              <a:t> </a:t>
            </a:r>
            <a:r>
              <a:rPr lang="en-US" dirty="0"/>
              <a:t>delavnica: </a:t>
            </a:r>
            <a:r>
              <a:rPr lang="sl-SI" dirty="0"/>
              <a:t>Glas učencev in staršev – </a:t>
            </a:r>
            <a:r>
              <a:rPr lang="sl-SI" dirty="0" smtClean="0"/>
              <a:t>Kaj </a:t>
            </a:r>
            <a:r>
              <a:rPr lang="sl-SI" dirty="0"/>
              <a:t>nam sporočajo?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2042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Custom 9">
      <a:dk1>
        <a:srgbClr val="16C896"/>
      </a:dk1>
      <a:lt1>
        <a:srgbClr val="FFFFFF"/>
      </a:lt1>
      <a:dk2>
        <a:srgbClr val="16C896"/>
      </a:dk2>
      <a:lt2>
        <a:srgbClr val="E7E6E6"/>
      </a:lt2>
      <a:accent1>
        <a:srgbClr val="008F51"/>
      </a:accent1>
      <a:accent2>
        <a:srgbClr val="009192"/>
      </a:accent2>
      <a:accent3>
        <a:srgbClr val="FC6B14"/>
      </a:accent3>
      <a:accent4>
        <a:srgbClr val="ED9C30"/>
      </a:accent4>
      <a:accent5>
        <a:srgbClr val="0096FF"/>
      </a:accent5>
      <a:accent6>
        <a:srgbClr val="005392"/>
      </a:accent6>
      <a:hlink>
        <a:srgbClr val="0432FF"/>
      </a:hlink>
      <a:folHlink>
        <a:srgbClr val="01189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AKO_zelena" id="{6820E39D-38CB-E546-8023-606A0995D261}" vid="{95D2712D-16FE-9B4F-B6E0-A479F374F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KAKO_zelena</Template>
  <TotalTime>31</TotalTime>
  <Words>364</Words>
  <Application>Microsoft Office PowerPoint</Application>
  <PresentationFormat>Širokozaslonsko</PresentationFormat>
  <Paragraphs>38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Officeova tema</vt:lpstr>
      <vt:lpstr>Glas učencev in staršev – Kaj nam sporočajo?</vt:lpstr>
      <vt:lpstr>NAMEN DELAVNICE</vt:lpstr>
      <vt:lpstr>POTEK DELAVNICE</vt:lpstr>
      <vt:lpstr>POTEK DELAVNICE</vt:lpstr>
      <vt:lpstr>POTEK DELAVNICE</vt:lpstr>
      <vt:lpstr>POTEK DELAVNICE</vt:lpstr>
    </vt:vector>
  </TitlesOfParts>
  <Company>Zavod RS za šolstvo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Varno in učinkovito učno okolje v očeh učiteljev </dc:title>
  <dc:creator>Ada Holcar</dc:creator>
  <cp:lastModifiedBy>Ada Holcar</cp:lastModifiedBy>
  <cp:revision>9</cp:revision>
  <dcterms:created xsi:type="dcterms:W3CDTF">2023-07-04T08:58:16Z</dcterms:created>
  <dcterms:modified xsi:type="dcterms:W3CDTF">2023-07-17T06:58:01Z</dcterms:modified>
</cp:coreProperties>
</file>